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78" r:id="rId3"/>
    <p:sldId id="316" r:id="rId4"/>
    <p:sldId id="317" r:id="rId5"/>
    <p:sldId id="306" r:id="rId6"/>
    <p:sldId id="318" r:id="rId7"/>
    <p:sldId id="319" r:id="rId8"/>
    <p:sldId id="320" r:id="rId9"/>
    <p:sldId id="340" r:id="rId10"/>
    <p:sldId id="321" r:id="rId11"/>
    <p:sldId id="327" r:id="rId12"/>
    <p:sldId id="341" r:id="rId13"/>
    <p:sldId id="328" r:id="rId14"/>
    <p:sldId id="329" r:id="rId15"/>
    <p:sldId id="322" r:id="rId16"/>
    <p:sldId id="331" r:id="rId17"/>
    <p:sldId id="332" r:id="rId18"/>
    <p:sldId id="333" r:id="rId19"/>
    <p:sldId id="346" r:id="rId20"/>
    <p:sldId id="323" r:id="rId21"/>
    <p:sldId id="334" r:id="rId22"/>
    <p:sldId id="335" r:id="rId23"/>
    <p:sldId id="336" r:id="rId24"/>
    <p:sldId id="324" r:id="rId25"/>
    <p:sldId id="337" r:id="rId26"/>
    <p:sldId id="338" r:id="rId27"/>
    <p:sldId id="325" r:id="rId28"/>
    <p:sldId id="339" r:id="rId29"/>
    <p:sldId id="342" r:id="rId30"/>
    <p:sldId id="345" r:id="rId31"/>
    <p:sldId id="347" r:id="rId32"/>
    <p:sldId id="344" r:id="rId33"/>
    <p:sldId id="343" r:id="rId34"/>
    <p:sldId id="326" r:id="rId35"/>
    <p:sldId id="348" r:id="rId36"/>
    <p:sldId id="349" r:id="rId37"/>
    <p:sldId id="26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01A"/>
    <a:srgbClr val="192E34"/>
    <a:srgbClr val="0E7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71A91C-CCFF-5C44-B876-B245551370A8}" v="76" dt="2024-10-07T20:56:24.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2"/>
    <p:restoredTop sz="96164"/>
  </p:normalViewPr>
  <p:slideViewPr>
    <p:cSldViewPr snapToGrid="0" snapToObjects="1">
      <p:cViewPr varScale="1">
        <p:scale>
          <a:sx n="107" d="100"/>
          <a:sy n="107" d="100"/>
        </p:scale>
        <p:origin x="272" y="496"/>
      </p:cViewPr>
      <p:guideLst/>
    </p:cSldViewPr>
  </p:slideViewPr>
  <p:notesTextViewPr>
    <p:cViewPr>
      <p:scale>
        <a:sx n="1" d="1"/>
        <a:sy n="1" d="1"/>
      </p:scale>
      <p:origin x="0" y="0"/>
    </p:cViewPr>
  </p:notesTextViewPr>
  <p:notesViewPr>
    <p:cSldViewPr snapToGrid="0" snapToObjects="1">
      <p:cViewPr varScale="1">
        <p:scale>
          <a:sx n="131" d="100"/>
          <a:sy n="131" d="100"/>
        </p:scale>
        <p:origin x="493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E0D68-118C-014C-BFAA-AC1D491B3FAD}" type="datetimeFigureOut">
              <a:rPr lang="en-US" smtClean="0"/>
              <a:t>10/6/24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35E00-E567-0B44-958E-ED2E7549E296}" type="slidenum">
              <a:rPr lang="en-US" smtClean="0"/>
              <a:t>‹#›</a:t>
            </a:fld>
            <a:endParaRPr lang="en-US"/>
          </a:p>
        </p:txBody>
      </p:sp>
    </p:spTree>
    <p:extLst>
      <p:ext uri="{BB962C8B-B14F-4D97-AF65-F5344CB8AC3E}">
        <p14:creationId xmlns:p14="http://schemas.microsoft.com/office/powerpoint/2010/main" val="2066041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oogle Shape;84;p1" descr="A blue square sign with mountains and text&#10;&#10;Description automatically generated">
            <a:extLst>
              <a:ext uri="{FF2B5EF4-FFF2-40B4-BE49-F238E27FC236}">
                <a16:creationId xmlns:a16="http://schemas.microsoft.com/office/drawing/2014/main" id="{7ADDAB1B-C3E5-21C1-CCA3-2034052B7436}"/>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192000" cy="6858000"/>
          </a:xfrm>
          <a:prstGeom prst="rect">
            <a:avLst/>
          </a:prstGeom>
          <a:noFill/>
          <a:ln>
            <a:noFill/>
          </a:ln>
        </p:spPr>
      </p:pic>
      <p:sp>
        <p:nvSpPr>
          <p:cNvPr id="19" name="Content Placeholder 18">
            <a:extLst>
              <a:ext uri="{FF2B5EF4-FFF2-40B4-BE49-F238E27FC236}">
                <a16:creationId xmlns:a16="http://schemas.microsoft.com/office/drawing/2014/main" id="{5C14A59D-B042-587D-EF36-8697D3A67BEA}"/>
              </a:ext>
            </a:extLst>
          </p:cNvPr>
          <p:cNvSpPr>
            <a:spLocks noGrp="1" noRot="1" noMove="1" noResize="1" noEditPoints="1" noAdjustHandles="1" noChangeArrowheads="1" noChangeShapeType="1"/>
          </p:cNvSpPr>
          <p:nvPr>
            <p:ph sz="quarter" idx="11" hasCustomPrompt="1"/>
          </p:nvPr>
        </p:nvSpPr>
        <p:spPr>
          <a:xfrm>
            <a:off x="5998775" y="1592533"/>
            <a:ext cx="3776596" cy="592754"/>
          </a:xfrm>
        </p:spPr>
        <p:txBody>
          <a:bodyPr>
            <a:normAutofit/>
          </a:bodyPr>
          <a:lstStyle>
            <a:lvl1pPr marL="0" indent="0">
              <a:buNone/>
              <a:defRPr sz="3600" b="1" baseline="0">
                <a:solidFill>
                  <a:srgbClr val="ED701A"/>
                </a:solidFill>
                <a:latin typeface="Montserrat" pitchFamily="2" charset="77"/>
              </a:defRPr>
            </a:lvl1pPr>
          </a:lstStyle>
          <a:p>
            <a:pPr lvl="0"/>
            <a:r>
              <a:rPr lang="en-US" sz="3600" b="1" kern="1200" dirty="0">
                <a:solidFill>
                  <a:srgbClr val="ED701A"/>
                </a:solidFill>
                <a:latin typeface="Montserrat" pitchFamily="2" charset="77"/>
                <a:ea typeface="+mn-ea"/>
                <a:cs typeface="+mn-cs"/>
              </a:rPr>
              <a:t>TOPIC</a:t>
            </a:r>
            <a:endParaRPr lang="en-US" sz="2800" b="1" kern="1200" dirty="0">
              <a:solidFill>
                <a:srgbClr val="ED701A"/>
              </a:solidFill>
              <a:latin typeface="Montserrat" pitchFamily="2" charset="77"/>
              <a:ea typeface="+mn-ea"/>
              <a:cs typeface="+mn-cs"/>
            </a:endParaRPr>
          </a:p>
        </p:txBody>
      </p:sp>
      <p:sp>
        <p:nvSpPr>
          <p:cNvPr id="13" name="Content Placeholder 12">
            <a:extLst>
              <a:ext uri="{FF2B5EF4-FFF2-40B4-BE49-F238E27FC236}">
                <a16:creationId xmlns:a16="http://schemas.microsoft.com/office/drawing/2014/main" id="{0CA6304E-3AB5-DFEA-98F9-A59BFF097494}"/>
              </a:ext>
            </a:extLst>
          </p:cNvPr>
          <p:cNvSpPr>
            <a:spLocks noGrp="1" noRot="1" noMove="1" noResize="1" noEditPoints="1" noAdjustHandles="1" noChangeArrowheads="1" noChangeShapeType="1"/>
          </p:cNvSpPr>
          <p:nvPr>
            <p:ph sz="quarter" idx="10" hasCustomPrompt="1"/>
          </p:nvPr>
        </p:nvSpPr>
        <p:spPr>
          <a:xfrm>
            <a:off x="5998775" y="361874"/>
            <a:ext cx="3776596" cy="1200329"/>
          </a:xfrm>
        </p:spPr>
        <p:txBody>
          <a:bodyPr/>
          <a:lstStyle>
            <a:lvl1pPr marL="0" indent="0" algn="l" defTabSz="914400" rtl="0" eaLnBrk="1" latinLnBrk="0" hangingPunct="1">
              <a:lnSpc>
                <a:spcPct val="100000"/>
              </a:lnSpc>
              <a:buNone/>
              <a:defRPr lang="en-US" sz="3600" b="1" kern="1200" dirty="0">
                <a:solidFill>
                  <a:schemeClr val="tx1"/>
                </a:solidFill>
                <a:latin typeface="Montserrat" pitchFamily="2" charset="77"/>
                <a:ea typeface="+mn-ea"/>
                <a:cs typeface="+mn-cs"/>
              </a:defRPr>
            </a:lvl1pPr>
            <a:lvl2pPr marL="0" indent="0" algn="l" defTabSz="914400" rtl="0" eaLnBrk="1" latinLnBrk="0" hangingPunct="1">
              <a:buNone/>
              <a:defRPr lang="en-US" sz="3600" b="1" kern="1200" dirty="0" smtClean="0">
                <a:solidFill>
                  <a:schemeClr val="bg1"/>
                </a:solidFill>
                <a:latin typeface="Montserrat" pitchFamily="2" charset="77"/>
                <a:ea typeface="+mn-ea"/>
                <a:cs typeface="+mn-cs"/>
              </a:defRPr>
            </a:lvl2pPr>
            <a:lvl3pPr marL="0" indent="0" algn="l" defTabSz="914400" rtl="0" eaLnBrk="1" latinLnBrk="0" hangingPunct="1">
              <a:buNone/>
              <a:defRPr lang="en-US" sz="3600" b="1" kern="1200" dirty="0" smtClean="0">
                <a:solidFill>
                  <a:schemeClr val="bg1"/>
                </a:solidFill>
                <a:latin typeface="Montserrat" pitchFamily="2" charset="77"/>
                <a:ea typeface="+mn-ea"/>
                <a:cs typeface="+mn-cs"/>
              </a:defRPr>
            </a:lvl3pPr>
            <a:lvl4pPr marL="0" indent="0" algn="l" defTabSz="914400" rtl="0" eaLnBrk="1" latinLnBrk="0" hangingPunct="1">
              <a:buNone/>
              <a:defRPr lang="en-US" sz="3600" b="1" kern="1200" dirty="0" smtClean="0">
                <a:solidFill>
                  <a:schemeClr val="bg1"/>
                </a:solidFill>
                <a:latin typeface="Montserrat" pitchFamily="2" charset="77"/>
                <a:ea typeface="+mn-ea"/>
                <a:cs typeface="+mn-cs"/>
              </a:defRPr>
            </a:lvl4pPr>
            <a:lvl5pPr marL="0" indent="0" algn="l" defTabSz="914400" rtl="0" eaLnBrk="1" latinLnBrk="0" hangingPunct="1">
              <a:buNone/>
              <a:defRPr lang="en-US" sz="3600" b="1" kern="1200" dirty="0">
                <a:solidFill>
                  <a:schemeClr val="bg1"/>
                </a:solidFill>
                <a:latin typeface="Montserrat" pitchFamily="2" charset="77"/>
                <a:ea typeface="+mn-ea"/>
                <a:cs typeface="+mn-cs"/>
              </a:defRPr>
            </a:lvl5pPr>
          </a:lstStyle>
          <a:p>
            <a:pPr lvl="0"/>
            <a:r>
              <a:rPr lang="en-US" dirty="0"/>
              <a:t>SPEAKER</a:t>
            </a:r>
            <a:r>
              <a:rPr lang="en-US" b="0" dirty="0"/>
              <a:t> NAME</a:t>
            </a:r>
            <a:endParaRPr lang="en-US" dirty="0"/>
          </a:p>
        </p:txBody>
      </p:sp>
      <p:sp>
        <p:nvSpPr>
          <p:cNvPr id="3" name="Picture Placeholder 2">
            <a:extLst>
              <a:ext uri="{FF2B5EF4-FFF2-40B4-BE49-F238E27FC236}">
                <a16:creationId xmlns:a16="http://schemas.microsoft.com/office/drawing/2014/main" id="{7921986E-1184-C294-5CE3-26AE46E79A84}"/>
              </a:ext>
            </a:extLst>
          </p:cNvPr>
          <p:cNvSpPr>
            <a:spLocks noGrp="1" noRot="1" noMove="1" noResize="1" noEditPoints="1" noAdjustHandles="1" noChangeArrowheads="1" noChangeShapeType="1"/>
          </p:cNvSpPr>
          <p:nvPr>
            <p:ph type="pic" sz="quarter" idx="12"/>
          </p:nvPr>
        </p:nvSpPr>
        <p:spPr>
          <a:xfrm>
            <a:off x="3325814" y="361874"/>
            <a:ext cx="2382260" cy="2235626"/>
          </a:xfrm>
        </p:spPr>
        <p:txBody>
          <a:bodyPr/>
          <a:lstStyle/>
          <a:p>
            <a:endParaRPr lang="en-US" dirty="0"/>
          </a:p>
        </p:txBody>
      </p:sp>
    </p:spTree>
    <p:extLst>
      <p:ext uri="{BB962C8B-B14F-4D97-AF65-F5344CB8AC3E}">
        <p14:creationId xmlns:p14="http://schemas.microsoft.com/office/powerpoint/2010/main" val="62471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1AAF-9C79-EC48-A86B-3AA98BBDF4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9C9042C-4566-F541-B0BC-2AC7826BD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B533FF-9213-3844-8081-CFDA16F61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311A99-EB65-E14F-931C-03599292D254}"/>
              </a:ext>
            </a:extLst>
          </p:cNvPr>
          <p:cNvSpPr>
            <a:spLocks noGrp="1"/>
          </p:cNvSpPr>
          <p:nvPr>
            <p:ph type="dt" sz="half" idx="10"/>
          </p:nvPr>
        </p:nvSpPr>
        <p:spPr/>
        <p:txBody>
          <a:bodyPr/>
          <a:lstStyle/>
          <a:p>
            <a:fld id="{B09EB8F7-3CDC-9546-BEBE-4CC6469AA291}" type="datetimeFigureOut">
              <a:rPr lang="en-US" smtClean="0"/>
              <a:t>10/6/24</a:t>
            </a:fld>
            <a:endParaRPr lang="en-US"/>
          </a:p>
        </p:txBody>
      </p:sp>
      <p:sp>
        <p:nvSpPr>
          <p:cNvPr id="6" name="Footer Placeholder 5">
            <a:extLst>
              <a:ext uri="{FF2B5EF4-FFF2-40B4-BE49-F238E27FC236}">
                <a16:creationId xmlns:a16="http://schemas.microsoft.com/office/drawing/2014/main" id="{CDECABE3-BEBE-C14E-8B33-D03A64C06C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3E6C06-8BB8-FD46-A2FD-A439BEC35FEE}"/>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323308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3F25-22D3-0544-8127-4B0E082DF3B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C241C3-9F44-5B4F-8C85-8C7AEE2B74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46A555-8FF1-AB4B-8EE9-6F12160CA284}"/>
              </a:ext>
            </a:extLst>
          </p:cNvPr>
          <p:cNvSpPr>
            <a:spLocks noGrp="1"/>
          </p:cNvSpPr>
          <p:nvPr>
            <p:ph type="dt" sz="half" idx="10"/>
          </p:nvPr>
        </p:nvSpPr>
        <p:spPr/>
        <p:txBody>
          <a:bodyPr/>
          <a:lstStyle/>
          <a:p>
            <a:fld id="{B09EB8F7-3CDC-9546-BEBE-4CC6469AA291}" type="datetimeFigureOut">
              <a:rPr lang="en-US" smtClean="0"/>
              <a:t>10/6/24</a:t>
            </a:fld>
            <a:endParaRPr lang="en-US"/>
          </a:p>
        </p:txBody>
      </p:sp>
      <p:sp>
        <p:nvSpPr>
          <p:cNvPr id="5" name="Footer Placeholder 4">
            <a:extLst>
              <a:ext uri="{FF2B5EF4-FFF2-40B4-BE49-F238E27FC236}">
                <a16:creationId xmlns:a16="http://schemas.microsoft.com/office/drawing/2014/main" id="{718FA3A4-324B-A847-A469-7962DDEBD3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524322-08C5-3B4C-907C-F7B9B7467C73}"/>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526803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F736B7-2428-0A4C-9D7B-C8D4087208D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2DA3C54-BA01-FD47-83D1-2C1E6F3488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5D27C5-6A4F-A94C-B18E-A4D7A6071CAD}"/>
              </a:ext>
            </a:extLst>
          </p:cNvPr>
          <p:cNvSpPr>
            <a:spLocks noGrp="1"/>
          </p:cNvSpPr>
          <p:nvPr>
            <p:ph type="dt" sz="half" idx="10"/>
          </p:nvPr>
        </p:nvSpPr>
        <p:spPr/>
        <p:txBody>
          <a:bodyPr/>
          <a:lstStyle/>
          <a:p>
            <a:fld id="{B09EB8F7-3CDC-9546-BEBE-4CC6469AA291}" type="datetimeFigureOut">
              <a:rPr lang="en-US" smtClean="0"/>
              <a:t>10/6/24</a:t>
            </a:fld>
            <a:endParaRPr lang="en-US"/>
          </a:p>
        </p:txBody>
      </p:sp>
      <p:sp>
        <p:nvSpPr>
          <p:cNvPr id="5" name="Footer Placeholder 4">
            <a:extLst>
              <a:ext uri="{FF2B5EF4-FFF2-40B4-BE49-F238E27FC236}">
                <a16:creationId xmlns:a16="http://schemas.microsoft.com/office/drawing/2014/main" id="{9B68C765-60FB-1B4A-A375-FEC590C14B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24AA6A-0755-7843-AF0F-EE497F7D8009}"/>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73140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Google Shape;93;p2" descr="A picture containing shape&#10;&#10;Description automatically generated">
            <a:extLst>
              <a:ext uri="{FF2B5EF4-FFF2-40B4-BE49-F238E27FC236}">
                <a16:creationId xmlns:a16="http://schemas.microsoft.com/office/drawing/2014/main" id="{3E10A86F-B3CF-6A98-09D2-C32B2D9FD9D2}"/>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236502" cy="6883032"/>
          </a:xfrm>
          <a:prstGeom prst="rect">
            <a:avLst/>
          </a:prstGeom>
          <a:noFill/>
          <a:ln>
            <a:noFill/>
          </a:ln>
        </p:spPr>
      </p:pic>
      <p:sp>
        <p:nvSpPr>
          <p:cNvPr id="9" name="Content Placeholder 2">
            <a:extLst>
              <a:ext uri="{FF2B5EF4-FFF2-40B4-BE49-F238E27FC236}">
                <a16:creationId xmlns:a16="http://schemas.microsoft.com/office/drawing/2014/main" id="{5F912165-F204-346F-47BB-05E2EAC71A4F}"/>
              </a:ext>
            </a:extLst>
          </p:cNvPr>
          <p:cNvSpPr>
            <a:spLocks noGrp="1" noRot="1" noMove="1" noResize="1" noEditPoints="1" noAdjustHandles="1" noChangeArrowheads="1" noChangeShapeType="1"/>
          </p:cNvSpPr>
          <p:nvPr>
            <p:ph idx="1" hasCustomPrompt="1"/>
          </p:nvPr>
        </p:nvSpPr>
        <p:spPr>
          <a:xfrm>
            <a:off x="838200" y="1605219"/>
            <a:ext cx="10515600" cy="4351338"/>
          </a:xfrm>
        </p:spPr>
        <p:txBody>
          <a:bodyPr>
            <a:normAutofit/>
          </a:bodyPr>
          <a:lstStyle>
            <a:lvl1pPr>
              <a:defRPr sz="2400">
                <a:solidFill>
                  <a:schemeClr val="tx1"/>
                </a:solidFill>
                <a:latin typeface="Montserrat" pitchFamily="2" charset="77"/>
              </a:defRPr>
            </a:lvl1pPr>
          </a:lstStyle>
          <a:p>
            <a:r>
              <a:rPr lang="en-US" sz="2400" dirty="0">
                <a:solidFill>
                  <a:schemeClr val="bg1"/>
                </a:solidFill>
                <a:latin typeface="Montserrat" pitchFamily="2" charset="77"/>
              </a:rPr>
              <a:t>Points of the Speech</a:t>
            </a:r>
          </a:p>
        </p:txBody>
      </p:sp>
      <p:pic>
        <p:nvPicPr>
          <p:cNvPr id="12" name="Picture 11">
            <a:extLst>
              <a:ext uri="{FF2B5EF4-FFF2-40B4-BE49-F238E27FC236}">
                <a16:creationId xmlns:a16="http://schemas.microsoft.com/office/drawing/2014/main" id="{BAF526B2-8B83-5A39-8BFA-BD800369463A}"/>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rot="19196968">
            <a:off x="-110658" y="5930930"/>
            <a:ext cx="871015" cy="561945"/>
          </a:xfrm>
          <a:prstGeom prst="rect">
            <a:avLst/>
          </a:prstGeom>
        </p:spPr>
      </p:pic>
      <p:cxnSp>
        <p:nvCxnSpPr>
          <p:cNvPr id="13" name="Straight Connector 12">
            <a:extLst>
              <a:ext uri="{FF2B5EF4-FFF2-40B4-BE49-F238E27FC236}">
                <a16:creationId xmlns:a16="http://schemas.microsoft.com/office/drawing/2014/main" id="{BE3C43FC-13DA-897F-85E6-A6C1CF65E5DD}"/>
              </a:ext>
            </a:extLst>
          </p:cNvPr>
          <p:cNvCxnSpPr>
            <a:cxnSpLocks noGrp="1" noRot="1" noMove="1" noResize="1" noEditPoints="1" noAdjustHandles="1" noChangeArrowheads="1" noChangeShapeType="1"/>
          </p:cNvCxnSpPr>
          <p:nvPr userDrawn="1"/>
        </p:nvCxnSpPr>
        <p:spPr>
          <a:xfrm>
            <a:off x="430306" y="5782235"/>
            <a:ext cx="11231297"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15" name="Picture 14" descr="A orange rectangular object with a black background&#10;&#10;Description automatically generated">
            <a:extLst>
              <a:ext uri="{FF2B5EF4-FFF2-40B4-BE49-F238E27FC236}">
                <a16:creationId xmlns:a16="http://schemas.microsoft.com/office/drawing/2014/main" id="{35DF7DFE-CF25-E0CF-7B50-0527F4A0EA1A}"/>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10498646" y="3369537"/>
            <a:ext cx="1550670" cy="2905760"/>
          </a:xfrm>
          <a:prstGeom prst="rect">
            <a:avLst/>
          </a:prstGeom>
        </p:spPr>
      </p:pic>
      <p:pic>
        <p:nvPicPr>
          <p:cNvPr id="16" name="Picture 15" descr="A tall thin metal object&#10;&#10;Description automatically generated with medium confidence">
            <a:extLst>
              <a:ext uri="{FF2B5EF4-FFF2-40B4-BE49-F238E27FC236}">
                <a16:creationId xmlns:a16="http://schemas.microsoft.com/office/drawing/2014/main" id="{57AF9461-36F9-1F14-0ACD-9EFB3246F190}"/>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11098738" y="1690688"/>
            <a:ext cx="1125730" cy="4074595"/>
          </a:xfrm>
          <a:prstGeom prst="rect">
            <a:avLst/>
          </a:prstGeom>
        </p:spPr>
      </p:pic>
      <p:pic>
        <p:nvPicPr>
          <p:cNvPr id="17" name="Picture 16" descr="A blue and white jet&#10;&#10;Description automatically generated">
            <a:extLst>
              <a:ext uri="{FF2B5EF4-FFF2-40B4-BE49-F238E27FC236}">
                <a16:creationId xmlns:a16="http://schemas.microsoft.com/office/drawing/2014/main" id="{61EC2C55-8B9A-102A-A43C-0D2399A004D0}"/>
              </a:ext>
            </a:extLst>
          </p:cNvPr>
          <p:cNvPicPr>
            <a:picLocks noGrp="1" noRot="1" noChangeAspect="1" noMove="1" noResize="1" noEditPoints="1" noAdjustHandles="1" noChangeArrowheads="1" noChangeShapeType="1" noCrop="1"/>
          </p:cNvPicPr>
          <p:nvPr userDrawn="1"/>
        </p:nvPicPr>
        <p:blipFill>
          <a:blip r:embed="rId6"/>
          <a:stretch>
            <a:fillRect/>
          </a:stretch>
        </p:blipFill>
        <p:spPr>
          <a:xfrm>
            <a:off x="10692008" y="3056070"/>
            <a:ext cx="1069686" cy="532155"/>
          </a:xfrm>
          <a:prstGeom prst="rect">
            <a:avLst/>
          </a:prstGeom>
        </p:spPr>
      </p:pic>
      <p:sp>
        <p:nvSpPr>
          <p:cNvPr id="21" name="Content Placeholder 20">
            <a:extLst>
              <a:ext uri="{FF2B5EF4-FFF2-40B4-BE49-F238E27FC236}">
                <a16:creationId xmlns:a16="http://schemas.microsoft.com/office/drawing/2014/main" id="{2B0B7969-5FE3-3296-4328-0CEADC9E6693}"/>
              </a:ext>
            </a:extLst>
          </p:cNvPr>
          <p:cNvSpPr>
            <a:spLocks noGrp="1" noRot="1" noMove="1" noResize="1" noEditPoints="1" noAdjustHandles="1" noChangeArrowheads="1" noChangeShapeType="1"/>
          </p:cNvSpPr>
          <p:nvPr>
            <p:ph sz="quarter" idx="10" hasCustomPrompt="1"/>
          </p:nvPr>
        </p:nvSpPr>
        <p:spPr>
          <a:xfrm>
            <a:off x="841674" y="376585"/>
            <a:ext cx="10504487" cy="1257300"/>
          </a:xfrm>
        </p:spPr>
        <p:txBody>
          <a:bodyPr>
            <a:noAutofit/>
          </a:bodyPr>
          <a:lstStyle>
            <a:lvl1pPr marL="0" indent="0">
              <a:buNone/>
              <a:defRPr sz="8800" b="1">
                <a:solidFill>
                  <a:schemeClr val="tx1"/>
                </a:solidFill>
                <a:latin typeface="Montserrat" pitchFamily="2" charset="77"/>
              </a:defRPr>
            </a:lvl1pPr>
          </a:lstStyle>
          <a:p>
            <a:pPr lvl="0"/>
            <a:r>
              <a:rPr lang="en-US" sz="8800" b="1" dirty="0">
                <a:latin typeface="Montserrat" pitchFamily="2" charset="77"/>
              </a:rPr>
              <a:t>HEADING</a:t>
            </a:r>
            <a:endParaRPr lang="en-US" dirty="0"/>
          </a:p>
        </p:txBody>
      </p:sp>
      <p:sp>
        <p:nvSpPr>
          <p:cNvPr id="23" name="Content Placeholder 22">
            <a:extLst>
              <a:ext uri="{FF2B5EF4-FFF2-40B4-BE49-F238E27FC236}">
                <a16:creationId xmlns:a16="http://schemas.microsoft.com/office/drawing/2014/main" id="{4A47D4E4-48D6-E4C6-190D-E8869C34D534}"/>
              </a:ext>
            </a:extLst>
          </p:cNvPr>
          <p:cNvSpPr>
            <a:spLocks noGrp="1" noRot="1" noMove="1" noResize="1" noEditPoints="1" noAdjustHandles="1" noChangeArrowheads="1" noChangeShapeType="1"/>
          </p:cNvSpPr>
          <p:nvPr>
            <p:ph sz="quarter" idx="11" hasCustomPrompt="1"/>
          </p:nvPr>
        </p:nvSpPr>
        <p:spPr>
          <a:xfrm>
            <a:off x="7305668" y="5985190"/>
            <a:ext cx="4356108" cy="317966"/>
          </a:xfrm>
        </p:spPr>
        <p:txBody>
          <a:bodyPr>
            <a:noAutofit/>
          </a:bodyPr>
          <a:lstStyle>
            <a:lvl1pPr marL="0" indent="0" algn="r">
              <a:buNone/>
              <a:defRPr sz="2000" b="1">
                <a:solidFill>
                  <a:srgbClr val="ED701A"/>
                </a:solidFill>
                <a:latin typeface="Montserrat" pitchFamily="2" charset="77"/>
              </a:defRPr>
            </a:lvl1pPr>
          </a:lstStyle>
          <a:p>
            <a:pPr lvl="0"/>
            <a:r>
              <a:rPr lang="en-US" sz="2000" b="1" dirty="0">
                <a:latin typeface="Montserrat" pitchFamily="2" charset="77"/>
              </a:rPr>
              <a:t>SPEAKER </a:t>
            </a:r>
            <a:r>
              <a:rPr lang="en-US" sz="2000" b="0" dirty="0">
                <a:latin typeface="Montserrat" pitchFamily="2" charset="77"/>
              </a:rPr>
              <a:t>NAME</a:t>
            </a:r>
            <a:endParaRPr lang="en-US" dirty="0"/>
          </a:p>
        </p:txBody>
      </p:sp>
      <p:sp>
        <p:nvSpPr>
          <p:cNvPr id="25" name="Content Placeholder 24">
            <a:extLst>
              <a:ext uri="{FF2B5EF4-FFF2-40B4-BE49-F238E27FC236}">
                <a16:creationId xmlns:a16="http://schemas.microsoft.com/office/drawing/2014/main" id="{D2A724B8-603A-9120-6ED2-7C86CE95FB1F}"/>
              </a:ext>
            </a:extLst>
          </p:cNvPr>
          <p:cNvSpPr>
            <a:spLocks noGrp="1" noRot="1" noMove="1" noResize="1" noEditPoints="1" noAdjustHandles="1" noChangeArrowheads="1" noChangeShapeType="1"/>
          </p:cNvSpPr>
          <p:nvPr>
            <p:ph sz="quarter" idx="12" hasCustomPrompt="1"/>
          </p:nvPr>
        </p:nvSpPr>
        <p:spPr>
          <a:xfrm>
            <a:off x="7305675" y="6356350"/>
            <a:ext cx="4397375" cy="350838"/>
          </a:xfrm>
        </p:spPr>
        <p:txBody>
          <a:bodyPr>
            <a:noAutofit/>
          </a:bodyPr>
          <a:lstStyle>
            <a:lvl1pPr marL="0" indent="0" algn="r">
              <a:buNone/>
              <a:defRPr sz="2000" b="1">
                <a:solidFill>
                  <a:schemeClr val="tx1"/>
                </a:solidFill>
                <a:latin typeface="Montserrat" pitchFamily="2" charset="77"/>
              </a:defRPr>
            </a:lvl1pPr>
          </a:lstStyle>
          <a:p>
            <a:pPr lvl="0"/>
            <a:r>
              <a:rPr lang="en-US" dirty="0"/>
              <a:t>TOPIC</a:t>
            </a:r>
          </a:p>
        </p:txBody>
      </p:sp>
    </p:spTree>
    <p:extLst>
      <p:ext uri="{BB962C8B-B14F-4D97-AF65-F5344CB8AC3E}">
        <p14:creationId xmlns:p14="http://schemas.microsoft.com/office/powerpoint/2010/main" val="213938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3" name="Google Shape;93;p2" descr="A picture containing shape&#10;&#10;Description automatically generated">
            <a:extLst>
              <a:ext uri="{FF2B5EF4-FFF2-40B4-BE49-F238E27FC236}">
                <a16:creationId xmlns:a16="http://schemas.microsoft.com/office/drawing/2014/main" id="{EA1DA2AF-78A9-3682-A83E-84337933356F}"/>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236502" cy="6883032"/>
          </a:xfrm>
          <a:prstGeom prst="rect">
            <a:avLst/>
          </a:prstGeom>
          <a:noFill/>
          <a:ln>
            <a:noFill/>
          </a:ln>
        </p:spPr>
      </p:pic>
      <p:sp>
        <p:nvSpPr>
          <p:cNvPr id="9" name="Content Placeholder 2">
            <a:extLst>
              <a:ext uri="{FF2B5EF4-FFF2-40B4-BE49-F238E27FC236}">
                <a16:creationId xmlns:a16="http://schemas.microsoft.com/office/drawing/2014/main" id="{E89B5571-8DC5-407F-D079-86A30A53A7AB}"/>
              </a:ext>
            </a:extLst>
          </p:cNvPr>
          <p:cNvSpPr>
            <a:spLocks noGrp="1" noRot="1" noMove="1" noResize="1" noEditPoints="1" noAdjustHandles="1" noChangeArrowheads="1" noChangeShapeType="1"/>
          </p:cNvSpPr>
          <p:nvPr>
            <p:ph idx="4294967295" hasCustomPrompt="1"/>
          </p:nvPr>
        </p:nvSpPr>
        <p:spPr>
          <a:xfrm>
            <a:off x="472198" y="1397938"/>
            <a:ext cx="10515600" cy="4351338"/>
          </a:xfrm>
        </p:spPr>
        <p:txBody>
          <a:bodyPr>
            <a:normAutofit/>
          </a:bodyPr>
          <a:lstStyle>
            <a:lvl1pPr>
              <a:defRPr>
                <a:solidFill>
                  <a:schemeClr val="tx1"/>
                </a:solidFill>
                <a:latin typeface="Montserrat" pitchFamily="2" charset="77"/>
              </a:defRPr>
            </a:lvl1pPr>
          </a:lstStyle>
          <a:p>
            <a:r>
              <a:rPr lang="en-US" sz="2400" dirty="0">
                <a:solidFill>
                  <a:schemeClr val="bg1"/>
                </a:solidFill>
                <a:latin typeface="Montserrat" pitchFamily="2" charset="77"/>
              </a:rPr>
              <a:t>Points of the Speech</a:t>
            </a:r>
          </a:p>
        </p:txBody>
      </p:sp>
      <p:cxnSp>
        <p:nvCxnSpPr>
          <p:cNvPr id="12" name="Straight Connector 11">
            <a:extLst>
              <a:ext uri="{FF2B5EF4-FFF2-40B4-BE49-F238E27FC236}">
                <a16:creationId xmlns:a16="http://schemas.microsoft.com/office/drawing/2014/main" id="{D7F0FD9A-8A2F-A6A4-6993-EA76FE0F6722}"/>
              </a:ext>
            </a:extLst>
          </p:cNvPr>
          <p:cNvCxnSpPr>
            <a:cxnSpLocks noGrp="1" noRot="1" noMove="1" noResize="1" noEditPoints="1" noAdjustHandles="1" noChangeArrowheads="1" noChangeShapeType="1"/>
          </p:cNvCxnSpPr>
          <p:nvPr userDrawn="1"/>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13" name="Picture 12" descr="A orange and white rectangular object&#10;&#10;Description automatically generated">
            <a:extLst>
              <a:ext uri="{FF2B5EF4-FFF2-40B4-BE49-F238E27FC236}">
                <a16:creationId xmlns:a16="http://schemas.microsoft.com/office/drawing/2014/main" id="{3EA78B03-BA42-8738-1D7B-CC88E791ABFF}"/>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029690" y="2386939"/>
            <a:ext cx="1799649" cy="4995389"/>
          </a:xfrm>
          <a:prstGeom prst="rect">
            <a:avLst/>
          </a:prstGeom>
        </p:spPr>
      </p:pic>
      <p:pic>
        <p:nvPicPr>
          <p:cNvPr id="14" name="Picture 13" descr="A grey object with a blue stripe&#10;&#10;Description automatically generated">
            <a:extLst>
              <a:ext uri="{FF2B5EF4-FFF2-40B4-BE49-F238E27FC236}">
                <a16:creationId xmlns:a16="http://schemas.microsoft.com/office/drawing/2014/main" id="{9ACB9327-5D65-9032-ADFD-6A525ACC60E1}"/>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9955793" y="3213950"/>
            <a:ext cx="1764009" cy="3933264"/>
          </a:xfrm>
          <a:prstGeom prst="rect">
            <a:avLst/>
          </a:prstGeom>
        </p:spPr>
      </p:pic>
      <p:pic>
        <p:nvPicPr>
          <p:cNvPr id="15" name="Picture 14" descr="A white cloud on a black background&#10;&#10;Description automatically generated">
            <a:extLst>
              <a:ext uri="{FF2B5EF4-FFF2-40B4-BE49-F238E27FC236}">
                <a16:creationId xmlns:a16="http://schemas.microsoft.com/office/drawing/2014/main" id="{A2623CCA-8370-5B34-306A-C728E605E735}"/>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10137890" y="4626472"/>
            <a:ext cx="1424454" cy="981442"/>
          </a:xfrm>
          <a:prstGeom prst="rect">
            <a:avLst/>
          </a:prstGeom>
        </p:spPr>
      </p:pic>
      <p:pic>
        <p:nvPicPr>
          <p:cNvPr id="16" name="Picture 15" descr="A white cloud on a black background&#10;&#10;Description automatically generated">
            <a:extLst>
              <a:ext uri="{FF2B5EF4-FFF2-40B4-BE49-F238E27FC236}">
                <a16:creationId xmlns:a16="http://schemas.microsoft.com/office/drawing/2014/main" id="{152C427D-DC9B-3E4E-81D1-1A7A1E0748C1}"/>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10779158" y="2702669"/>
            <a:ext cx="1424454" cy="981442"/>
          </a:xfrm>
          <a:prstGeom prst="rect">
            <a:avLst/>
          </a:prstGeom>
        </p:spPr>
      </p:pic>
      <p:pic>
        <p:nvPicPr>
          <p:cNvPr id="17" name="Picture 16" descr="A blue and white jet&#10;&#10;Description automatically generated">
            <a:extLst>
              <a:ext uri="{FF2B5EF4-FFF2-40B4-BE49-F238E27FC236}">
                <a16:creationId xmlns:a16="http://schemas.microsoft.com/office/drawing/2014/main" id="{89C5660E-21F2-6307-BF59-DE4934246341}"/>
              </a:ext>
            </a:extLst>
          </p:cNvPr>
          <p:cNvPicPr>
            <a:picLocks noGrp="1" noRot="1" noChangeAspect="1" noMove="1" noResize="1" noEditPoints="1" noAdjustHandles="1" noChangeArrowheads="1" noChangeShapeType="1" noCrop="1"/>
          </p:cNvPicPr>
          <p:nvPr userDrawn="1"/>
        </p:nvPicPr>
        <p:blipFill>
          <a:blip r:embed="rId6"/>
          <a:stretch>
            <a:fillRect/>
          </a:stretch>
        </p:blipFill>
        <p:spPr>
          <a:xfrm>
            <a:off x="10450773" y="3511959"/>
            <a:ext cx="1164689" cy="579418"/>
          </a:xfrm>
          <a:prstGeom prst="rect">
            <a:avLst/>
          </a:prstGeom>
        </p:spPr>
      </p:pic>
      <p:pic>
        <p:nvPicPr>
          <p:cNvPr id="18" name="Picture 17" descr="A blue and white jet&#10;&#10;Description automatically generated">
            <a:extLst>
              <a:ext uri="{FF2B5EF4-FFF2-40B4-BE49-F238E27FC236}">
                <a16:creationId xmlns:a16="http://schemas.microsoft.com/office/drawing/2014/main" id="{D4E12F3E-95D2-96B2-C42D-DE089FE472EB}"/>
              </a:ext>
            </a:extLst>
          </p:cNvPr>
          <p:cNvPicPr>
            <a:picLocks noGrp="1" noRot="1" noChangeAspect="1" noMove="1" noResize="1" noEditPoints="1" noAdjustHandles="1" noChangeArrowheads="1" noChangeShapeType="1" noCrop="1"/>
          </p:cNvPicPr>
          <p:nvPr userDrawn="1"/>
        </p:nvPicPr>
        <p:blipFill>
          <a:blip r:embed="rId6"/>
          <a:stretch>
            <a:fillRect/>
          </a:stretch>
        </p:blipFill>
        <p:spPr>
          <a:xfrm>
            <a:off x="941" y="5087925"/>
            <a:ext cx="1164689" cy="579418"/>
          </a:xfrm>
          <a:prstGeom prst="rect">
            <a:avLst/>
          </a:prstGeom>
        </p:spPr>
      </p:pic>
      <p:sp>
        <p:nvSpPr>
          <p:cNvPr id="20" name="Content Placeholder 19">
            <a:extLst>
              <a:ext uri="{FF2B5EF4-FFF2-40B4-BE49-F238E27FC236}">
                <a16:creationId xmlns:a16="http://schemas.microsoft.com/office/drawing/2014/main" id="{1A14FBB1-1032-E06E-0808-2AF80D7C3F32}"/>
              </a:ext>
            </a:extLst>
          </p:cNvPr>
          <p:cNvSpPr>
            <a:spLocks noGrp="1" noRot="1" noMove="1" noResize="1" noEditPoints="1" noAdjustHandles="1" noChangeArrowheads="1" noChangeShapeType="1"/>
          </p:cNvSpPr>
          <p:nvPr>
            <p:ph sz="quarter" idx="10" hasCustomPrompt="1"/>
          </p:nvPr>
        </p:nvSpPr>
        <p:spPr>
          <a:xfrm>
            <a:off x="472739" y="576418"/>
            <a:ext cx="4813245" cy="647200"/>
          </a:xfrm>
        </p:spPr>
        <p:txBody>
          <a:bodyPr>
            <a:normAutofit/>
          </a:bodyPr>
          <a:lstStyle>
            <a:lvl1pPr marL="0" indent="0">
              <a:buNone/>
              <a:defRPr sz="4000" b="1">
                <a:solidFill>
                  <a:srgbClr val="ED701A"/>
                </a:solidFill>
                <a:latin typeface="Montserrat" pitchFamily="2" charset="77"/>
              </a:defRPr>
            </a:lvl1pPr>
          </a:lstStyle>
          <a:p>
            <a:pPr lvl="0"/>
            <a:r>
              <a:rPr lang="en-US" sz="4000" b="1" dirty="0"/>
              <a:t>HEADING TWO</a:t>
            </a:r>
            <a:endParaRPr lang="en-US" dirty="0"/>
          </a:p>
        </p:txBody>
      </p:sp>
      <p:sp>
        <p:nvSpPr>
          <p:cNvPr id="21" name="Content Placeholder 22">
            <a:extLst>
              <a:ext uri="{FF2B5EF4-FFF2-40B4-BE49-F238E27FC236}">
                <a16:creationId xmlns:a16="http://schemas.microsoft.com/office/drawing/2014/main" id="{55BA7E4D-68ED-7955-9101-ED0704DF90AA}"/>
              </a:ext>
            </a:extLst>
          </p:cNvPr>
          <p:cNvSpPr>
            <a:spLocks noGrp="1" noRot="1" noMove="1" noResize="1" noEditPoints="1" noAdjustHandles="1" noChangeArrowheads="1" noChangeShapeType="1"/>
          </p:cNvSpPr>
          <p:nvPr>
            <p:ph sz="quarter" idx="11" hasCustomPrompt="1"/>
          </p:nvPr>
        </p:nvSpPr>
        <p:spPr>
          <a:xfrm>
            <a:off x="433804" y="5985190"/>
            <a:ext cx="4356108" cy="317966"/>
          </a:xfrm>
        </p:spPr>
        <p:txBody>
          <a:bodyPr>
            <a:noAutofit/>
          </a:bodyPr>
          <a:lstStyle>
            <a:lvl1pPr marL="0" indent="0" algn="l">
              <a:buNone/>
              <a:defRPr sz="2000" b="1">
                <a:solidFill>
                  <a:srgbClr val="ED701A"/>
                </a:solidFill>
                <a:latin typeface="Montserrat" pitchFamily="2" charset="77"/>
              </a:defRPr>
            </a:lvl1pPr>
          </a:lstStyle>
          <a:p>
            <a:pPr lvl="0"/>
            <a:r>
              <a:rPr lang="en-US" sz="2000" b="1" dirty="0">
                <a:latin typeface="Montserrat" pitchFamily="2" charset="77"/>
              </a:rPr>
              <a:t>SPEAKER </a:t>
            </a:r>
            <a:r>
              <a:rPr lang="en-US" sz="2000" b="0" dirty="0">
                <a:latin typeface="Montserrat" pitchFamily="2" charset="77"/>
              </a:rPr>
              <a:t>NAME</a:t>
            </a:r>
            <a:endParaRPr lang="en-US" dirty="0"/>
          </a:p>
        </p:txBody>
      </p:sp>
      <p:sp>
        <p:nvSpPr>
          <p:cNvPr id="22" name="Content Placeholder 24">
            <a:extLst>
              <a:ext uri="{FF2B5EF4-FFF2-40B4-BE49-F238E27FC236}">
                <a16:creationId xmlns:a16="http://schemas.microsoft.com/office/drawing/2014/main" id="{72674DBB-30D9-5403-4E3E-B01D8228F3DA}"/>
              </a:ext>
            </a:extLst>
          </p:cNvPr>
          <p:cNvSpPr>
            <a:spLocks noGrp="1" noRot="1" noMove="1" noResize="1" noEditPoints="1" noAdjustHandles="1" noChangeArrowheads="1" noChangeShapeType="1"/>
          </p:cNvSpPr>
          <p:nvPr>
            <p:ph sz="quarter" idx="12" hasCustomPrompt="1"/>
          </p:nvPr>
        </p:nvSpPr>
        <p:spPr>
          <a:xfrm>
            <a:off x="470755" y="6347114"/>
            <a:ext cx="4397375" cy="350838"/>
          </a:xfrm>
        </p:spPr>
        <p:txBody>
          <a:bodyPr>
            <a:noAutofit/>
          </a:bodyPr>
          <a:lstStyle>
            <a:lvl1pPr marL="0" indent="0" algn="l">
              <a:buNone/>
              <a:defRPr sz="2000" b="1">
                <a:solidFill>
                  <a:schemeClr val="tx1"/>
                </a:solidFill>
                <a:latin typeface="Montserrat" pitchFamily="2" charset="77"/>
              </a:defRPr>
            </a:lvl1pPr>
          </a:lstStyle>
          <a:p>
            <a:pPr lvl="0"/>
            <a:r>
              <a:rPr lang="en-US" dirty="0"/>
              <a:t>TOPIC</a:t>
            </a:r>
          </a:p>
        </p:txBody>
      </p:sp>
    </p:spTree>
    <p:extLst>
      <p:ext uri="{BB962C8B-B14F-4D97-AF65-F5344CB8AC3E}">
        <p14:creationId xmlns:p14="http://schemas.microsoft.com/office/powerpoint/2010/main" val="123048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1" name="Google Shape;93;p2" descr="A picture containing shape&#10;&#10;Description automatically generated">
            <a:extLst>
              <a:ext uri="{FF2B5EF4-FFF2-40B4-BE49-F238E27FC236}">
                <a16:creationId xmlns:a16="http://schemas.microsoft.com/office/drawing/2014/main" id="{378391BA-A586-7ED7-3B85-FE3B1144FEE0}"/>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236502" cy="6883032"/>
          </a:xfrm>
          <a:prstGeom prst="rect">
            <a:avLst/>
          </a:prstGeom>
          <a:noFill/>
          <a:ln>
            <a:noFill/>
          </a:ln>
        </p:spPr>
      </p:pic>
      <p:sp>
        <p:nvSpPr>
          <p:cNvPr id="3" name="Content Placeholder 2">
            <a:extLst>
              <a:ext uri="{FF2B5EF4-FFF2-40B4-BE49-F238E27FC236}">
                <a16:creationId xmlns:a16="http://schemas.microsoft.com/office/drawing/2014/main" id="{B9BE5B92-E7B5-014D-A5CC-69FBBF6D1DDD}"/>
              </a:ext>
            </a:extLst>
          </p:cNvPr>
          <p:cNvSpPr>
            <a:spLocks noGrp="1" noRot="1" noMove="1" noResize="1" noEditPoints="1" noAdjustHandles="1" noChangeArrowheads="1" noChangeShapeType="1"/>
          </p:cNvSpPr>
          <p:nvPr>
            <p:ph sz="half" idx="1" hasCustomPrompt="1"/>
          </p:nvPr>
        </p:nvSpPr>
        <p:spPr>
          <a:xfrm>
            <a:off x="1333056" y="1787640"/>
            <a:ext cx="4119713" cy="4062288"/>
          </a:xfrm>
        </p:spPr>
        <p:txBody>
          <a:bodyPr>
            <a:normAutofit/>
          </a:bodyPr>
          <a:lstStyle>
            <a:lvl1pPr>
              <a:defRPr sz="2400">
                <a:solidFill>
                  <a:schemeClr val="tx1"/>
                </a:solidFill>
                <a:latin typeface="Montserrat" pitchFamily="2" charset="77"/>
              </a:defRPr>
            </a:lvl1pPr>
          </a:lstStyle>
          <a:p>
            <a:pPr lvl="0"/>
            <a:r>
              <a:rPr lang="en-US" sz="2400" dirty="0">
                <a:latin typeface="Montserrat" pitchFamily="2" charset="77"/>
              </a:rPr>
              <a:t>Points of the graphic</a:t>
            </a:r>
            <a:endParaRPr lang="en-US" dirty="0"/>
          </a:p>
        </p:txBody>
      </p:sp>
      <p:sp>
        <p:nvSpPr>
          <p:cNvPr id="4" name="Content Placeholder 3">
            <a:extLst>
              <a:ext uri="{FF2B5EF4-FFF2-40B4-BE49-F238E27FC236}">
                <a16:creationId xmlns:a16="http://schemas.microsoft.com/office/drawing/2014/main" id="{7A463C4F-6730-D54B-9F74-CDFF5F08F97F}"/>
              </a:ext>
            </a:extLst>
          </p:cNvPr>
          <p:cNvSpPr>
            <a:spLocks noGrp="1" noRot="1" noMove="1" noResize="1" noEditPoints="1" noAdjustHandles="1" noChangeArrowheads="1" noChangeShapeType="1"/>
          </p:cNvSpPr>
          <p:nvPr>
            <p:ph sz="half" idx="2" hasCustomPrompt="1"/>
          </p:nvPr>
        </p:nvSpPr>
        <p:spPr>
          <a:xfrm>
            <a:off x="5667921" y="1787641"/>
            <a:ext cx="6368365" cy="4062288"/>
          </a:xfrm>
        </p:spPr>
        <p:txBody>
          <a:bodyPr>
            <a:normAutofit/>
          </a:bodyPr>
          <a:lstStyle>
            <a:lvl1pPr marL="0" indent="0">
              <a:buNone/>
              <a:defRPr sz="2400">
                <a:solidFill>
                  <a:schemeClr val="tx1"/>
                </a:solidFill>
                <a:latin typeface="Montserrat" pitchFamily="2" charset="77"/>
              </a:defRPr>
            </a:lvl1pPr>
          </a:lstStyle>
          <a:p>
            <a:pPr lvl="0"/>
            <a:r>
              <a:rPr lang="en-GB" dirty="0"/>
              <a:t>Insert Graphic or table here</a:t>
            </a:r>
            <a:endParaRPr lang="en-US" dirty="0"/>
          </a:p>
        </p:txBody>
      </p:sp>
      <p:cxnSp>
        <p:nvCxnSpPr>
          <p:cNvPr id="13" name="Straight Connector 12">
            <a:extLst>
              <a:ext uri="{FF2B5EF4-FFF2-40B4-BE49-F238E27FC236}">
                <a16:creationId xmlns:a16="http://schemas.microsoft.com/office/drawing/2014/main" id="{D342AACC-2F77-D8FA-84D5-25F4EE616317}"/>
              </a:ext>
            </a:extLst>
          </p:cNvPr>
          <p:cNvCxnSpPr>
            <a:cxnSpLocks noGrp="1" noRot="1" noMove="1" noResize="1" noEditPoints="1" noAdjustHandles="1" noChangeArrowheads="1" noChangeShapeType="1"/>
          </p:cNvCxnSpPr>
          <p:nvPr userDrawn="1"/>
        </p:nvCxnSpPr>
        <p:spPr>
          <a:xfrm>
            <a:off x="430306" y="5782235"/>
            <a:ext cx="11605981"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15" name="Picture 14" descr="A orange object with black background&#10;&#10;Description automatically generated">
            <a:extLst>
              <a:ext uri="{FF2B5EF4-FFF2-40B4-BE49-F238E27FC236}">
                <a16:creationId xmlns:a16="http://schemas.microsoft.com/office/drawing/2014/main" id="{511017A4-E1CA-CEB9-0F86-9DAF73795D6C}"/>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2690765"/>
            <a:ext cx="730956" cy="3082727"/>
          </a:xfrm>
          <a:prstGeom prst="rect">
            <a:avLst/>
          </a:prstGeom>
        </p:spPr>
      </p:pic>
      <p:pic>
        <p:nvPicPr>
          <p:cNvPr id="16" name="Picture 15" descr="A tall thin metal object&#10;&#10;Description automatically generated with medium confidence">
            <a:extLst>
              <a:ext uri="{FF2B5EF4-FFF2-40B4-BE49-F238E27FC236}">
                <a16:creationId xmlns:a16="http://schemas.microsoft.com/office/drawing/2014/main" id="{A6F03DBD-E9ED-7C9C-8337-C527441B081E}"/>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148213" y="1492676"/>
            <a:ext cx="1165485" cy="4218487"/>
          </a:xfrm>
          <a:prstGeom prst="rect">
            <a:avLst/>
          </a:prstGeom>
        </p:spPr>
      </p:pic>
      <p:pic>
        <p:nvPicPr>
          <p:cNvPr id="17" name="Picture 16" descr="A blue and black logo&#10;&#10;Description automatically generated">
            <a:extLst>
              <a:ext uri="{FF2B5EF4-FFF2-40B4-BE49-F238E27FC236}">
                <a16:creationId xmlns:a16="http://schemas.microsoft.com/office/drawing/2014/main" id="{4D75297A-370F-BB94-1178-EF066444981C}"/>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66400" y="4973406"/>
            <a:ext cx="1050290" cy="841007"/>
          </a:xfrm>
          <a:prstGeom prst="rect">
            <a:avLst/>
          </a:prstGeom>
        </p:spPr>
      </p:pic>
      <p:pic>
        <p:nvPicPr>
          <p:cNvPr id="18" name="Picture 17" descr="A white cloud on a black background&#10;&#10;Description automatically generated">
            <a:extLst>
              <a:ext uri="{FF2B5EF4-FFF2-40B4-BE49-F238E27FC236}">
                <a16:creationId xmlns:a16="http://schemas.microsoft.com/office/drawing/2014/main" id="{5B456DCC-88F3-AE5F-385F-413D4C47B65A}"/>
              </a:ext>
            </a:extLst>
          </p:cNvPr>
          <p:cNvPicPr>
            <a:picLocks noGrp="1" noRot="1" noChangeAspect="1" noMove="1" noResize="1" noEditPoints="1" noAdjustHandles="1" noChangeArrowheads="1" noChangeShapeType="1" noCrop="1"/>
          </p:cNvPicPr>
          <p:nvPr userDrawn="1"/>
        </p:nvPicPr>
        <p:blipFill>
          <a:blip r:embed="rId6"/>
          <a:stretch>
            <a:fillRect/>
          </a:stretch>
        </p:blipFill>
        <p:spPr>
          <a:xfrm>
            <a:off x="18056" y="1787640"/>
            <a:ext cx="1050290" cy="723645"/>
          </a:xfrm>
          <a:prstGeom prst="rect">
            <a:avLst/>
          </a:prstGeom>
        </p:spPr>
      </p:pic>
      <p:sp>
        <p:nvSpPr>
          <p:cNvPr id="19" name="Content Placeholder 22">
            <a:extLst>
              <a:ext uri="{FF2B5EF4-FFF2-40B4-BE49-F238E27FC236}">
                <a16:creationId xmlns:a16="http://schemas.microsoft.com/office/drawing/2014/main" id="{63A551D5-1A20-AD00-86A4-785E8EC6CDB0}"/>
              </a:ext>
            </a:extLst>
          </p:cNvPr>
          <p:cNvSpPr>
            <a:spLocks noGrp="1" noRot="1" noMove="1" noResize="1" noEditPoints="1" noAdjustHandles="1" noChangeArrowheads="1" noChangeShapeType="1"/>
          </p:cNvSpPr>
          <p:nvPr>
            <p:ph sz="quarter" idx="11" hasCustomPrompt="1"/>
          </p:nvPr>
        </p:nvSpPr>
        <p:spPr>
          <a:xfrm>
            <a:off x="433804" y="5985190"/>
            <a:ext cx="4356108" cy="317966"/>
          </a:xfrm>
        </p:spPr>
        <p:txBody>
          <a:bodyPr>
            <a:noAutofit/>
          </a:bodyPr>
          <a:lstStyle>
            <a:lvl1pPr marL="0" indent="0" algn="l">
              <a:buNone/>
              <a:defRPr sz="2000" b="1">
                <a:solidFill>
                  <a:srgbClr val="ED701A"/>
                </a:solidFill>
                <a:latin typeface="Montserrat" pitchFamily="2" charset="77"/>
              </a:defRPr>
            </a:lvl1pPr>
          </a:lstStyle>
          <a:p>
            <a:pPr lvl="0"/>
            <a:r>
              <a:rPr lang="en-US" sz="2000" b="1" dirty="0">
                <a:latin typeface="Montserrat" pitchFamily="2" charset="77"/>
              </a:rPr>
              <a:t>SPEAKER </a:t>
            </a:r>
            <a:r>
              <a:rPr lang="en-US" sz="2000" b="0" dirty="0">
                <a:latin typeface="Montserrat" pitchFamily="2" charset="77"/>
              </a:rPr>
              <a:t>NAME</a:t>
            </a:r>
            <a:endParaRPr lang="en-US" dirty="0"/>
          </a:p>
        </p:txBody>
      </p:sp>
      <p:sp>
        <p:nvSpPr>
          <p:cNvPr id="20" name="Content Placeholder 24">
            <a:extLst>
              <a:ext uri="{FF2B5EF4-FFF2-40B4-BE49-F238E27FC236}">
                <a16:creationId xmlns:a16="http://schemas.microsoft.com/office/drawing/2014/main" id="{622729EA-6F94-D607-3908-713C89693204}"/>
              </a:ext>
            </a:extLst>
          </p:cNvPr>
          <p:cNvSpPr>
            <a:spLocks noGrp="1" noRot="1" noMove="1" noResize="1" noEditPoints="1" noAdjustHandles="1" noChangeArrowheads="1" noChangeShapeType="1"/>
          </p:cNvSpPr>
          <p:nvPr>
            <p:ph sz="quarter" idx="12" hasCustomPrompt="1"/>
          </p:nvPr>
        </p:nvSpPr>
        <p:spPr>
          <a:xfrm>
            <a:off x="470755" y="6347114"/>
            <a:ext cx="4397375" cy="350838"/>
          </a:xfrm>
        </p:spPr>
        <p:txBody>
          <a:bodyPr>
            <a:noAutofit/>
          </a:bodyPr>
          <a:lstStyle>
            <a:lvl1pPr marL="0" indent="0" algn="l">
              <a:buNone/>
              <a:defRPr sz="2000" b="1">
                <a:solidFill>
                  <a:schemeClr val="tx1"/>
                </a:solidFill>
                <a:latin typeface="Montserrat" pitchFamily="2" charset="77"/>
              </a:defRPr>
            </a:lvl1pPr>
          </a:lstStyle>
          <a:p>
            <a:pPr lvl="0"/>
            <a:r>
              <a:rPr lang="en-US" dirty="0"/>
              <a:t>TOPIC</a:t>
            </a:r>
          </a:p>
        </p:txBody>
      </p:sp>
      <p:sp>
        <p:nvSpPr>
          <p:cNvPr id="2" name="Title 1">
            <a:extLst>
              <a:ext uri="{FF2B5EF4-FFF2-40B4-BE49-F238E27FC236}">
                <a16:creationId xmlns:a16="http://schemas.microsoft.com/office/drawing/2014/main" id="{7A3F8167-6C1A-A249-9029-21B6BD9A6E92}"/>
              </a:ext>
            </a:extLst>
          </p:cNvPr>
          <p:cNvSpPr>
            <a:spLocks noGrp="1" noRot="1" noMove="1" noResize="1" noEditPoints="1" noAdjustHandles="1" noChangeArrowheads="1" noChangeShapeType="1"/>
          </p:cNvSpPr>
          <p:nvPr>
            <p:ph type="title" hasCustomPrompt="1"/>
          </p:nvPr>
        </p:nvSpPr>
        <p:spPr>
          <a:xfrm>
            <a:off x="819728" y="355890"/>
            <a:ext cx="10226964" cy="1037544"/>
          </a:xfrm>
        </p:spPr>
        <p:txBody>
          <a:bodyPr>
            <a:normAutofit/>
          </a:bodyPr>
          <a:lstStyle>
            <a:lvl1pPr algn="ctr">
              <a:defRPr sz="4300" b="1">
                <a:solidFill>
                  <a:srgbClr val="ED701A"/>
                </a:solidFill>
                <a:latin typeface="Montserrat" pitchFamily="2" charset="77"/>
              </a:defRPr>
            </a:lvl1pPr>
          </a:lstStyle>
          <a:p>
            <a:r>
              <a:rPr lang="en-US" b="1" dirty="0">
                <a:latin typeface="Montserrat" pitchFamily="2" charset="77"/>
              </a:rPr>
              <a:t>HEADING TWO</a:t>
            </a:r>
            <a:endParaRPr lang="en-US" dirty="0"/>
          </a:p>
        </p:txBody>
      </p:sp>
    </p:spTree>
    <p:extLst>
      <p:ext uri="{BB962C8B-B14F-4D97-AF65-F5344CB8AC3E}">
        <p14:creationId xmlns:p14="http://schemas.microsoft.com/office/powerpoint/2010/main" val="58230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Google Shape;84;p1" descr="A blue square sign with mountains and text&#10;&#10;Description automatically generated">
            <a:extLst>
              <a:ext uri="{FF2B5EF4-FFF2-40B4-BE49-F238E27FC236}">
                <a16:creationId xmlns:a16="http://schemas.microsoft.com/office/drawing/2014/main" id="{D10B0480-D821-9B02-7EB5-3174E5DD3777}"/>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192000" cy="6858000"/>
          </a:xfrm>
          <a:prstGeom prst="rect">
            <a:avLst/>
          </a:prstGeom>
          <a:noFill/>
          <a:ln>
            <a:noFill/>
          </a:ln>
        </p:spPr>
      </p:pic>
      <p:sp>
        <p:nvSpPr>
          <p:cNvPr id="3" name="Picture Placeholder 2">
            <a:extLst>
              <a:ext uri="{FF2B5EF4-FFF2-40B4-BE49-F238E27FC236}">
                <a16:creationId xmlns:a16="http://schemas.microsoft.com/office/drawing/2014/main" id="{7921986E-1184-C294-5CE3-26AE46E79A84}"/>
              </a:ext>
            </a:extLst>
          </p:cNvPr>
          <p:cNvSpPr>
            <a:spLocks noGrp="1" noRot="1" noMove="1" noResize="1" noEditPoints="1" noAdjustHandles="1" noChangeArrowheads="1" noChangeShapeType="1"/>
          </p:cNvSpPr>
          <p:nvPr>
            <p:ph type="pic" sz="quarter" idx="12"/>
          </p:nvPr>
        </p:nvSpPr>
        <p:spPr>
          <a:xfrm>
            <a:off x="3325814" y="371302"/>
            <a:ext cx="2387802" cy="2205643"/>
          </a:xfrm>
        </p:spPr>
        <p:txBody>
          <a:bodyPr/>
          <a:lstStyle/>
          <a:p>
            <a:endParaRPr lang="en-US" dirty="0"/>
          </a:p>
        </p:txBody>
      </p:sp>
      <p:sp>
        <p:nvSpPr>
          <p:cNvPr id="8" name="TextBox 7">
            <a:extLst>
              <a:ext uri="{FF2B5EF4-FFF2-40B4-BE49-F238E27FC236}">
                <a16:creationId xmlns:a16="http://schemas.microsoft.com/office/drawing/2014/main" id="{93257DAE-8995-5AA7-F24E-7D18963BA8C8}"/>
              </a:ext>
            </a:extLst>
          </p:cNvPr>
          <p:cNvSpPr txBox="1"/>
          <p:nvPr userDrawn="1"/>
        </p:nvSpPr>
        <p:spPr>
          <a:xfrm>
            <a:off x="6180513" y="488619"/>
            <a:ext cx="4136304" cy="1938992"/>
          </a:xfrm>
          <a:prstGeom prst="rect">
            <a:avLst/>
          </a:prstGeom>
          <a:noFill/>
        </p:spPr>
        <p:txBody>
          <a:bodyPr wrap="square" rtlCol="0">
            <a:spAutoFit/>
          </a:bodyPr>
          <a:lstStyle/>
          <a:p>
            <a:r>
              <a:rPr lang="en-US" sz="6000" b="1" dirty="0">
                <a:solidFill>
                  <a:schemeClr val="tx1"/>
                </a:solidFill>
                <a:latin typeface="Montserrat" pitchFamily="2" charset="77"/>
              </a:rPr>
              <a:t>THANK </a:t>
            </a:r>
            <a:r>
              <a:rPr lang="en-US" sz="6000" dirty="0">
                <a:solidFill>
                  <a:schemeClr val="tx1"/>
                </a:solidFill>
                <a:latin typeface="Montserrat" pitchFamily="2" charset="77"/>
              </a:rPr>
              <a:t>YOU</a:t>
            </a:r>
          </a:p>
        </p:txBody>
      </p:sp>
    </p:spTree>
    <p:extLst>
      <p:ext uri="{BB962C8B-B14F-4D97-AF65-F5344CB8AC3E}">
        <p14:creationId xmlns:p14="http://schemas.microsoft.com/office/powerpoint/2010/main" val="295030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50F8-7B5A-DE4E-A53A-8575A976750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D774E5-5327-8C47-BB8C-476D9FCE4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C3D204-4080-EA4E-ACE4-6E4AE3EC65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3E4DF8-38A3-4943-856F-22491A2A26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78C82F-FF2A-AE4E-BD20-7F31961EAB8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A4D17B2-018A-A84F-82A1-39C38DEB8C02}"/>
              </a:ext>
            </a:extLst>
          </p:cNvPr>
          <p:cNvSpPr>
            <a:spLocks noGrp="1"/>
          </p:cNvSpPr>
          <p:nvPr>
            <p:ph type="dt" sz="half" idx="10"/>
          </p:nvPr>
        </p:nvSpPr>
        <p:spPr/>
        <p:txBody>
          <a:bodyPr/>
          <a:lstStyle/>
          <a:p>
            <a:fld id="{B09EB8F7-3CDC-9546-BEBE-4CC6469AA291}" type="datetimeFigureOut">
              <a:rPr lang="en-US" smtClean="0"/>
              <a:t>10/6/24</a:t>
            </a:fld>
            <a:endParaRPr lang="en-US"/>
          </a:p>
        </p:txBody>
      </p:sp>
      <p:sp>
        <p:nvSpPr>
          <p:cNvPr id="8" name="Footer Placeholder 7">
            <a:extLst>
              <a:ext uri="{FF2B5EF4-FFF2-40B4-BE49-F238E27FC236}">
                <a16:creationId xmlns:a16="http://schemas.microsoft.com/office/drawing/2014/main" id="{BC05746C-B355-A24F-A0C3-CD9E26F1ED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13B6F83-48E1-6943-AB6F-A0BDB820ED41}"/>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422112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F3CE-848D-5048-96A5-A227C207CB9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F140DB6-598D-7448-B1CB-ECA5B2434057}"/>
              </a:ext>
            </a:extLst>
          </p:cNvPr>
          <p:cNvSpPr>
            <a:spLocks noGrp="1"/>
          </p:cNvSpPr>
          <p:nvPr>
            <p:ph type="dt" sz="half" idx="10"/>
          </p:nvPr>
        </p:nvSpPr>
        <p:spPr/>
        <p:txBody>
          <a:bodyPr/>
          <a:lstStyle/>
          <a:p>
            <a:fld id="{B09EB8F7-3CDC-9546-BEBE-4CC6469AA291}" type="datetimeFigureOut">
              <a:rPr lang="en-US" smtClean="0"/>
              <a:t>10/6/24</a:t>
            </a:fld>
            <a:endParaRPr lang="en-US"/>
          </a:p>
        </p:txBody>
      </p:sp>
      <p:sp>
        <p:nvSpPr>
          <p:cNvPr id="4" name="Footer Placeholder 3">
            <a:extLst>
              <a:ext uri="{FF2B5EF4-FFF2-40B4-BE49-F238E27FC236}">
                <a16:creationId xmlns:a16="http://schemas.microsoft.com/office/drawing/2014/main" id="{FE2F9766-C87E-0641-BCE9-C21C400EC5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371DD7D-35FC-7145-821C-620237127BA7}"/>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8959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AD618-D6BF-A346-88B1-8423179ECF28}"/>
              </a:ext>
            </a:extLst>
          </p:cNvPr>
          <p:cNvSpPr>
            <a:spLocks noGrp="1"/>
          </p:cNvSpPr>
          <p:nvPr>
            <p:ph type="dt" sz="half" idx="10"/>
          </p:nvPr>
        </p:nvSpPr>
        <p:spPr/>
        <p:txBody>
          <a:bodyPr/>
          <a:lstStyle/>
          <a:p>
            <a:fld id="{B09EB8F7-3CDC-9546-BEBE-4CC6469AA291}" type="datetimeFigureOut">
              <a:rPr lang="en-US" smtClean="0"/>
              <a:t>10/6/24</a:t>
            </a:fld>
            <a:endParaRPr lang="en-US"/>
          </a:p>
        </p:txBody>
      </p:sp>
      <p:sp>
        <p:nvSpPr>
          <p:cNvPr id="3" name="Footer Placeholder 2">
            <a:extLst>
              <a:ext uri="{FF2B5EF4-FFF2-40B4-BE49-F238E27FC236}">
                <a16:creationId xmlns:a16="http://schemas.microsoft.com/office/drawing/2014/main" id="{BA019417-7216-5C4A-8620-B6590198A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536DD6-9B4C-4441-B796-5E3671FDD50C}"/>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372037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3608E-5554-5745-83FF-EE1F28734D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BBADE55-21AE-C04D-80E7-8A40ADA80D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B1E44D-5089-7044-8B6C-8925A9F86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0B05C9-4ECD-D845-822F-1AA32EBF56DC}"/>
              </a:ext>
            </a:extLst>
          </p:cNvPr>
          <p:cNvSpPr>
            <a:spLocks noGrp="1"/>
          </p:cNvSpPr>
          <p:nvPr>
            <p:ph type="dt" sz="half" idx="10"/>
          </p:nvPr>
        </p:nvSpPr>
        <p:spPr/>
        <p:txBody>
          <a:bodyPr/>
          <a:lstStyle/>
          <a:p>
            <a:fld id="{B09EB8F7-3CDC-9546-BEBE-4CC6469AA291}" type="datetimeFigureOut">
              <a:rPr lang="en-US" smtClean="0"/>
              <a:t>10/6/24</a:t>
            </a:fld>
            <a:endParaRPr lang="en-US"/>
          </a:p>
        </p:txBody>
      </p:sp>
      <p:sp>
        <p:nvSpPr>
          <p:cNvPr id="6" name="Footer Placeholder 5">
            <a:extLst>
              <a:ext uri="{FF2B5EF4-FFF2-40B4-BE49-F238E27FC236}">
                <a16:creationId xmlns:a16="http://schemas.microsoft.com/office/drawing/2014/main" id="{5F77AD8C-26EA-EF4E-97CC-83AF801B7D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406E4F-A1F1-E040-9CB0-F9C971750DF2}"/>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03786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DEB0EB-08D8-9341-9F27-FE63F870D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FCE273-BB1C-2842-BF96-F137E53B60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5C451B-A8B5-AB4A-BF8B-05AA5BC40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EB8F7-3CDC-9546-BEBE-4CC6469AA291}" type="datetimeFigureOut">
              <a:rPr lang="en-US" smtClean="0"/>
              <a:t>10/6/24</a:t>
            </a:fld>
            <a:endParaRPr lang="en-US"/>
          </a:p>
        </p:txBody>
      </p:sp>
      <p:sp>
        <p:nvSpPr>
          <p:cNvPr id="6" name="Slide Number Placeholder 5">
            <a:extLst>
              <a:ext uri="{FF2B5EF4-FFF2-40B4-BE49-F238E27FC236}">
                <a16:creationId xmlns:a16="http://schemas.microsoft.com/office/drawing/2014/main" id="{0480009C-A460-FE4B-92DF-057318FF7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082E9-C2C1-554A-B4F7-A7282B2A61D8}" type="slidenum">
              <a:rPr lang="en-US" smtClean="0"/>
              <a:t>‹#›</a:t>
            </a:fld>
            <a:endParaRPr lang="en-US"/>
          </a:p>
        </p:txBody>
      </p:sp>
    </p:spTree>
    <p:extLst>
      <p:ext uri="{BB962C8B-B14F-4D97-AF65-F5344CB8AC3E}">
        <p14:creationId xmlns:p14="http://schemas.microsoft.com/office/powerpoint/2010/main" val="3718173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yresources.itrevolution.com/id006657164/Wiring-the-Winning-Organiz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mitsloan.mit.edu/faculty/directory/steven-spe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5700B8-88C9-F519-7F9E-4CDE238CCAA7}"/>
              </a:ext>
            </a:extLst>
          </p:cNvPr>
          <p:cNvSpPr>
            <a:spLocks noGrp="1"/>
          </p:cNvSpPr>
          <p:nvPr>
            <p:ph sz="quarter" idx="11"/>
          </p:nvPr>
        </p:nvSpPr>
        <p:spPr/>
        <p:txBody>
          <a:bodyPr>
            <a:normAutofit fontScale="40000" lnSpcReduction="20000"/>
          </a:bodyPr>
          <a:lstStyle/>
          <a:p>
            <a:r>
              <a:rPr lang="en-US" sz="3600" dirty="0"/>
              <a:t>Leveraging Wiring the Winning Organization for Organizational Transformation</a:t>
            </a:r>
            <a:endParaRPr lang="en-US" dirty="0"/>
          </a:p>
        </p:txBody>
      </p:sp>
      <p:sp>
        <p:nvSpPr>
          <p:cNvPr id="3" name="Content Placeholder 2">
            <a:extLst>
              <a:ext uri="{FF2B5EF4-FFF2-40B4-BE49-F238E27FC236}">
                <a16:creationId xmlns:a16="http://schemas.microsoft.com/office/drawing/2014/main" id="{7E63C916-C3F4-2246-81B0-5EFEA225D388}"/>
              </a:ext>
            </a:extLst>
          </p:cNvPr>
          <p:cNvSpPr>
            <a:spLocks noGrp="1"/>
          </p:cNvSpPr>
          <p:nvPr>
            <p:ph sz="quarter" idx="10"/>
          </p:nvPr>
        </p:nvSpPr>
        <p:spPr/>
        <p:txBody>
          <a:bodyPr/>
          <a:lstStyle/>
          <a:p>
            <a:r>
              <a:rPr lang="en-US"/>
              <a:t>Ron Wilson</a:t>
            </a:r>
            <a:endParaRPr lang="en-US" dirty="0"/>
          </a:p>
        </p:txBody>
      </p:sp>
      <p:pic>
        <p:nvPicPr>
          <p:cNvPr id="6" name="Picture Placeholder 5" descr="A person in a blue shirt&#10;&#10;Description automatically generated">
            <a:extLst>
              <a:ext uri="{FF2B5EF4-FFF2-40B4-BE49-F238E27FC236}">
                <a16:creationId xmlns:a16="http://schemas.microsoft.com/office/drawing/2014/main" id="{60DD4A10-386B-9016-D5CE-C103C1ACC465}"/>
              </a:ext>
            </a:extLst>
          </p:cNvPr>
          <p:cNvPicPr>
            <a:picLocks noGrp="1" noChangeAspect="1"/>
          </p:cNvPicPr>
          <p:nvPr>
            <p:ph type="pic" sz="quarter" idx="12"/>
          </p:nvPr>
        </p:nvPicPr>
        <p:blipFill>
          <a:blip r:embed="rId2"/>
          <a:srcRect t="3098" b="3098"/>
          <a:stretch>
            <a:fillRect/>
          </a:stretch>
        </p:blipFill>
        <p:spPr>
          <a:xfrm>
            <a:off x="3346835" y="361874"/>
            <a:ext cx="2382260" cy="2235626"/>
          </a:xfrm>
        </p:spPr>
      </p:pic>
    </p:spTree>
    <p:extLst>
      <p:ext uri="{BB962C8B-B14F-4D97-AF65-F5344CB8AC3E}">
        <p14:creationId xmlns:p14="http://schemas.microsoft.com/office/powerpoint/2010/main" val="13771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B0F6D-70BC-533F-B233-8054C15F4BC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223356-3089-1C64-CF93-3EDC3D09611E}"/>
              </a:ext>
            </a:extLst>
          </p:cNvPr>
          <p:cNvSpPr>
            <a:spLocks noGrp="1"/>
          </p:cNvSpPr>
          <p:nvPr>
            <p:ph sz="quarter" idx="11"/>
          </p:nvPr>
        </p:nvSpPr>
        <p:spPr/>
        <p:txBody>
          <a:bodyPr/>
          <a:lstStyle/>
          <a:p>
            <a:r>
              <a:rPr lang="en-US" dirty="0"/>
              <a:t>Ron Wilson</a:t>
            </a:r>
          </a:p>
          <a:p>
            <a:endParaRPr lang="en-US" dirty="0"/>
          </a:p>
        </p:txBody>
      </p:sp>
      <p:sp>
        <p:nvSpPr>
          <p:cNvPr id="5" name="Content Placeholder 4">
            <a:extLst>
              <a:ext uri="{FF2B5EF4-FFF2-40B4-BE49-F238E27FC236}">
                <a16:creationId xmlns:a16="http://schemas.microsoft.com/office/drawing/2014/main" id="{BFED7900-EF79-5336-ACDC-DDB0C98C1461}"/>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pic>
        <p:nvPicPr>
          <p:cNvPr id="15" name="Content Placeholder 14" descr="A book cover with light bulbs&#10;&#10;Description automatically generated">
            <a:extLst>
              <a:ext uri="{FF2B5EF4-FFF2-40B4-BE49-F238E27FC236}">
                <a16:creationId xmlns:a16="http://schemas.microsoft.com/office/drawing/2014/main" id="{9ACB2F76-5327-294C-0566-0918BB1CE3A6}"/>
              </a:ext>
            </a:extLst>
          </p:cNvPr>
          <p:cNvPicPr>
            <a:picLocks noGrp="1" noChangeAspect="1"/>
          </p:cNvPicPr>
          <p:nvPr>
            <p:ph idx="4294967295"/>
          </p:nvPr>
        </p:nvPicPr>
        <p:blipFill>
          <a:blip r:embed="rId2"/>
          <a:stretch>
            <a:fillRect/>
          </a:stretch>
        </p:blipFill>
        <p:spPr>
          <a:xfrm>
            <a:off x="4278117" y="1398588"/>
            <a:ext cx="2902341" cy="4351337"/>
          </a:xfrm>
        </p:spPr>
      </p:pic>
      <p:sp>
        <p:nvSpPr>
          <p:cNvPr id="13" name="Content Placeholder 12">
            <a:extLst>
              <a:ext uri="{FF2B5EF4-FFF2-40B4-BE49-F238E27FC236}">
                <a16:creationId xmlns:a16="http://schemas.microsoft.com/office/drawing/2014/main" id="{D7FE264A-EDEC-3927-7763-342138F41EC8}"/>
              </a:ext>
            </a:extLst>
          </p:cNvPr>
          <p:cNvSpPr>
            <a:spLocks noGrp="1"/>
          </p:cNvSpPr>
          <p:nvPr>
            <p:ph sz="quarter" idx="10"/>
          </p:nvPr>
        </p:nvSpPr>
        <p:spPr>
          <a:xfrm>
            <a:off x="472739" y="576418"/>
            <a:ext cx="7127469" cy="647200"/>
          </a:xfrm>
        </p:spPr>
        <p:txBody>
          <a:bodyPr>
            <a:normAutofit/>
          </a:bodyPr>
          <a:lstStyle/>
          <a:p>
            <a:r>
              <a:rPr lang="en-US" dirty="0"/>
              <a:t>WINNING PRINCIPLES</a:t>
            </a:r>
          </a:p>
        </p:txBody>
      </p:sp>
    </p:spTree>
    <p:extLst>
      <p:ext uri="{BB962C8B-B14F-4D97-AF65-F5344CB8AC3E}">
        <p14:creationId xmlns:p14="http://schemas.microsoft.com/office/powerpoint/2010/main" val="3053158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9F609-F521-A0BD-D93B-4D35AD8FC34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7CFE27A-8CF1-8194-FE19-EE9DCE7BA187}"/>
              </a:ext>
            </a:extLst>
          </p:cNvPr>
          <p:cNvSpPr>
            <a:spLocks noGrp="1"/>
          </p:cNvSpPr>
          <p:nvPr>
            <p:ph idx="1"/>
          </p:nvPr>
        </p:nvSpPr>
        <p:spPr>
          <a:xfrm>
            <a:off x="154379" y="1211283"/>
            <a:ext cx="6139543" cy="4827134"/>
          </a:xfrm>
        </p:spPr>
        <p:txBody>
          <a:bodyPr>
            <a:normAutofit/>
          </a:bodyPr>
          <a:lstStyle/>
          <a:p>
            <a:pPr marL="0" indent="0">
              <a:buNone/>
            </a:pPr>
            <a:r>
              <a:rPr lang="en-US" dirty="0"/>
              <a:t>There are three layers where we create value:</a:t>
            </a:r>
          </a:p>
          <a:p>
            <a:pPr>
              <a:buFont typeface="Wingdings" pitchFamily="2" charset="2"/>
              <a:buChar char="Ø"/>
            </a:pPr>
            <a:r>
              <a:rPr lang="en-US" b="1" u="sng" dirty="0"/>
              <a:t>Layer 1</a:t>
            </a:r>
            <a:r>
              <a:rPr lang="en-US" dirty="0"/>
              <a:t>: The </a:t>
            </a:r>
            <a:r>
              <a:rPr lang="en-US" u="sng" dirty="0"/>
              <a:t>technical objects</a:t>
            </a:r>
            <a:r>
              <a:rPr lang="en-US" dirty="0"/>
              <a:t> we create or enhance.</a:t>
            </a:r>
          </a:p>
          <a:p>
            <a:pPr>
              <a:buFont typeface="Wingdings" pitchFamily="2" charset="2"/>
              <a:buChar char="Ø"/>
            </a:pPr>
            <a:r>
              <a:rPr lang="en-US" b="1" u="sng" dirty="0"/>
              <a:t>Layer 2</a:t>
            </a:r>
            <a:r>
              <a:rPr lang="en-US" dirty="0"/>
              <a:t>: The </a:t>
            </a:r>
            <a:r>
              <a:rPr lang="en-US" u="sng" dirty="0"/>
              <a:t>tools</a:t>
            </a:r>
            <a:r>
              <a:rPr lang="en-US" dirty="0"/>
              <a:t> we use.</a:t>
            </a:r>
          </a:p>
          <a:p>
            <a:pPr>
              <a:buFont typeface="Wingdings" pitchFamily="2" charset="2"/>
              <a:buChar char="Ø"/>
            </a:pPr>
            <a:r>
              <a:rPr lang="en-US" b="1" u="sng" dirty="0"/>
              <a:t>Layer 3</a:t>
            </a:r>
            <a:r>
              <a:rPr lang="en-US" dirty="0"/>
              <a:t>: The </a:t>
            </a:r>
            <a:r>
              <a:rPr lang="en-US" u="sng" dirty="0"/>
              <a:t>social circuitry</a:t>
            </a:r>
            <a:r>
              <a:rPr lang="en-US" dirty="0"/>
              <a:t> such as processes, procedures, and collaboration norms to organize our efforts.</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C5A22DFD-027F-6F2A-79E6-18253529BB0C}"/>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9F142728-FF65-5B72-4E0E-14883841F6C7}"/>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BD33B578-BC72-FA74-266B-41BB9783979A}"/>
              </a:ext>
            </a:extLst>
          </p:cNvPr>
          <p:cNvSpPr>
            <a:spLocks noGrp="1"/>
          </p:cNvSpPr>
          <p:nvPr>
            <p:ph idx="10"/>
          </p:nvPr>
        </p:nvSpPr>
        <p:spPr/>
        <p:txBody>
          <a:bodyPr/>
          <a:lstStyle/>
          <a:p>
            <a:r>
              <a:rPr lang="en-US" sz="4800" dirty="0"/>
              <a:t>The Three Layers</a:t>
            </a:r>
          </a:p>
        </p:txBody>
      </p:sp>
      <p:pic>
        <p:nvPicPr>
          <p:cNvPr id="2050" name="Picture 2">
            <a:extLst>
              <a:ext uri="{FF2B5EF4-FFF2-40B4-BE49-F238E27FC236}">
                <a16:creationId xmlns:a16="http://schemas.microsoft.com/office/drawing/2014/main" id="{5BFBD25E-165E-73B1-47A2-1519E9858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922" y="1211283"/>
            <a:ext cx="589807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54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E89A0-DC0E-F1B9-B634-F9D5F004EA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64867EF-821B-4E11-17FF-7D0FFED4D967}"/>
              </a:ext>
            </a:extLst>
          </p:cNvPr>
          <p:cNvSpPr>
            <a:spLocks noGrp="1"/>
          </p:cNvSpPr>
          <p:nvPr>
            <p:ph idx="1"/>
          </p:nvPr>
        </p:nvSpPr>
        <p:spPr>
          <a:xfrm>
            <a:off x="154379" y="1211283"/>
            <a:ext cx="6139543" cy="4827134"/>
          </a:xfrm>
        </p:spPr>
        <p:txBody>
          <a:bodyPr>
            <a:normAutofit/>
          </a:bodyPr>
          <a:lstStyle/>
          <a:p>
            <a:pPr>
              <a:buFont typeface="Wingdings" pitchFamily="2" charset="2"/>
              <a:buChar char="Ø"/>
            </a:pPr>
            <a:r>
              <a:rPr lang="en-US" dirty="0"/>
              <a:t>Complex problems are encountered in layer 3</a:t>
            </a:r>
          </a:p>
          <a:p>
            <a:pPr>
              <a:buFont typeface="Wingdings" pitchFamily="2" charset="2"/>
              <a:buChar char="Ø"/>
            </a:pPr>
            <a:r>
              <a:rPr lang="en-US" dirty="0"/>
              <a:t>Will determine success or failure of an organization</a:t>
            </a:r>
          </a:p>
          <a:p>
            <a:pPr>
              <a:buFont typeface="Wingdings" pitchFamily="2" charset="2"/>
              <a:buChar char="Ø"/>
            </a:pPr>
            <a:r>
              <a:rPr lang="en-US" dirty="0"/>
              <a:t>Problems are often intertwined, and they must be broken down into smaller pieces</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59650A57-1812-CBE4-5E25-8DAB7A7C55B2}"/>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5D54C87A-A9C1-51AC-81E4-240EDC5630DF}"/>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41569E88-44C8-4A24-3F27-34508F639B81}"/>
              </a:ext>
            </a:extLst>
          </p:cNvPr>
          <p:cNvSpPr>
            <a:spLocks noGrp="1"/>
          </p:cNvSpPr>
          <p:nvPr>
            <p:ph idx="10"/>
          </p:nvPr>
        </p:nvSpPr>
        <p:spPr/>
        <p:txBody>
          <a:bodyPr/>
          <a:lstStyle/>
          <a:p>
            <a:r>
              <a:rPr lang="en-US" sz="4800" dirty="0"/>
              <a:t>Danger Zone vs. Winning Zone</a:t>
            </a:r>
          </a:p>
        </p:txBody>
      </p:sp>
      <p:pic>
        <p:nvPicPr>
          <p:cNvPr id="3074" name="Picture 2">
            <a:extLst>
              <a:ext uri="{FF2B5EF4-FFF2-40B4-BE49-F238E27FC236}">
                <a16:creationId xmlns:a16="http://schemas.microsoft.com/office/drawing/2014/main" id="{19712D8F-D19B-8747-FC52-2773046A9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922" y="1098088"/>
            <a:ext cx="5898078" cy="469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17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7BF02-AC03-A739-EA50-F58FC78EA4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8CF276A-5597-3EEC-B0BC-8926874AF093}"/>
              </a:ext>
            </a:extLst>
          </p:cNvPr>
          <p:cNvSpPr>
            <a:spLocks noGrp="1"/>
          </p:cNvSpPr>
          <p:nvPr>
            <p:ph idx="1"/>
          </p:nvPr>
        </p:nvSpPr>
        <p:spPr>
          <a:xfrm>
            <a:off x="841674" y="1687079"/>
            <a:ext cx="10515600" cy="4351338"/>
          </a:xfrm>
        </p:spPr>
        <p:txBody>
          <a:bodyPr>
            <a:normAutofit/>
          </a:bodyPr>
          <a:lstStyle/>
          <a:p>
            <a:pPr rtl="0" fontAlgn="ctr">
              <a:spcBef>
                <a:spcPts val="0"/>
              </a:spcBef>
              <a:spcAft>
                <a:spcPts val="0"/>
              </a:spcAft>
              <a:buFont typeface="Wingdings" panose="05000000000000000000" pitchFamily="2" charset="2"/>
              <a:buChar char="Ø"/>
            </a:pPr>
            <a:r>
              <a:rPr lang="en-US" sz="2400" dirty="0">
                <a:effectLst/>
                <a:latin typeface="GT America" panose="00000500000000000000" pitchFamily="50" charset="0"/>
              </a:rPr>
              <a:t>Leaders create the conditions where the people they manage can achieve the goals and objectives which they are responsible.</a:t>
            </a:r>
          </a:p>
          <a:p>
            <a:pPr rtl="0" fontAlgn="ctr">
              <a:spcBef>
                <a:spcPts val="0"/>
              </a:spcBef>
              <a:spcAft>
                <a:spcPts val="0"/>
              </a:spcAft>
              <a:buFont typeface="Wingdings" panose="05000000000000000000" pitchFamily="2" charset="2"/>
              <a:buChar char="Ø"/>
            </a:pPr>
            <a:r>
              <a:rPr lang="en-US" sz="2400" dirty="0">
                <a:effectLst/>
                <a:latin typeface="GT America" panose="00000500000000000000" pitchFamily="50" charset="0"/>
              </a:rPr>
              <a:t>Leader is responsible for everything required to enable the work to be completed and done well.</a:t>
            </a:r>
          </a:p>
          <a:p>
            <a:pPr rtl="0" fontAlgn="ctr">
              <a:spcBef>
                <a:spcPts val="0"/>
              </a:spcBef>
              <a:spcAft>
                <a:spcPts val="0"/>
              </a:spcAft>
              <a:buFont typeface="Wingdings" panose="05000000000000000000" pitchFamily="2" charset="2"/>
              <a:buChar char="Ø"/>
            </a:pPr>
            <a:r>
              <a:rPr lang="en-US" sz="2400" dirty="0">
                <a:effectLst/>
                <a:latin typeface="GT America" panose="00000500000000000000" pitchFamily="50" charset="0"/>
              </a:rPr>
              <a:t>Winning organizations operate in a way where leaders are supportive of what is happening in layer 3 to achieve layer 1 and layer 2.</a:t>
            </a:r>
          </a:p>
          <a:p>
            <a:pPr rtl="0" fontAlgn="ctr">
              <a:spcBef>
                <a:spcPts val="0"/>
              </a:spcBef>
              <a:spcAft>
                <a:spcPts val="0"/>
              </a:spcAft>
              <a:buFont typeface="Wingdings" panose="05000000000000000000" pitchFamily="2" charset="2"/>
              <a:buChar char="Ø"/>
            </a:pPr>
            <a:r>
              <a:rPr lang="en-US" sz="2400" dirty="0">
                <a:effectLst/>
                <a:latin typeface="GT America" panose="00000500000000000000" pitchFamily="50" charset="0"/>
              </a:rPr>
              <a:t>Leadership role is supportive.  </a:t>
            </a:r>
          </a:p>
          <a:p>
            <a:pPr rtl="0" fontAlgn="ctr">
              <a:spcBef>
                <a:spcPts val="0"/>
              </a:spcBef>
              <a:spcAft>
                <a:spcPts val="0"/>
              </a:spcAft>
              <a:buFont typeface="Wingdings" panose="05000000000000000000" pitchFamily="2" charset="2"/>
              <a:buChar char="Ø"/>
            </a:pPr>
            <a:r>
              <a:rPr lang="en-US" sz="2400" dirty="0">
                <a:effectLst/>
                <a:latin typeface="GT America" panose="00000500000000000000" pitchFamily="50" charset="0"/>
              </a:rPr>
              <a:t>Leader monitors the conditions and adapts and adjusts conditions for success.</a:t>
            </a:r>
          </a:p>
          <a:p>
            <a:pPr rtl="0" fontAlgn="ctr">
              <a:spcBef>
                <a:spcPts val="0"/>
              </a:spcBef>
              <a:spcAft>
                <a:spcPts val="0"/>
              </a:spcAft>
              <a:buFont typeface="Wingdings" panose="05000000000000000000" pitchFamily="2" charset="2"/>
              <a:buChar char="Ø"/>
            </a:pPr>
            <a:r>
              <a:rPr lang="en-US" sz="2400" dirty="0">
                <a:effectLst/>
                <a:latin typeface="GT America" panose="00000500000000000000" pitchFamily="50" charset="0"/>
              </a:rPr>
              <a:t>More than servant leadership.  This model has the leaders actively engineering the social circuitry of the organization to achieve success.</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3E9E27F3-2129-FED3-0DE2-E0194D76EA8A}"/>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A0E5E0F7-A2FF-3F35-EEA0-7247ACF37396}"/>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05308138-18B4-0958-152D-956726972E17}"/>
              </a:ext>
            </a:extLst>
          </p:cNvPr>
          <p:cNvSpPr>
            <a:spLocks noGrp="1"/>
          </p:cNvSpPr>
          <p:nvPr>
            <p:ph idx="10"/>
          </p:nvPr>
        </p:nvSpPr>
        <p:spPr/>
        <p:txBody>
          <a:bodyPr/>
          <a:lstStyle/>
          <a:p>
            <a:r>
              <a:rPr lang="en-US" sz="4800" dirty="0"/>
              <a:t>Leadership in Social Circuitry</a:t>
            </a:r>
          </a:p>
        </p:txBody>
      </p:sp>
    </p:spTree>
    <p:extLst>
      <p:ext uri="{BB962C8B-B14F-4D97-AF65-F5344CB8AC3E}">
        <p14:creationId xmlns:p14="http://schemas.microsoft.com/office/powerpoint/2010/main" val="255322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6BAC1-F3E6-41A7-EEBA-9B0579D9E20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62EB584-5964-8A66-D161-6C1AC14E97C3}"/>
              </a:ext>
            </a:extLst>
          </p:cNvPr>
          <p:cNvSpPr>
            <a:spLocks noGrp="1"/>
          </p:cNvSpPr>
          <p:nvPr>
            <p:ph idx="1"/>
          </p:nvPr>
        </p:nvSpPr>
        <p:spPr>
          <a:xfrm>
            <a:off x="841674" y="1687079"/>
            <a:ext cx="9988622" cy="4351338"/>
          </a:xfrm>
        </p:spPr>
        <p:txBody>
          <a:bodyPr>
            <a:normAutofit/>
          </a:bodyPr>
          <a:lstStyle/>
          <a:p>
            <a:pPr rtl="0" fontAlgn="ctr">
              <a:spcBef>
                <a:spcPts val="0"/>
              </a:spcBef>
              <a:spcAft>
                <a:spcPts val="0"/>
              </a:spcAft>
              <a:buFont typeface="+mj-lt"/>
              <a:buAutoNum type="arabicPeriod"/>
            </a:pPr>
            <a:r>
              <a:rPr lang="en-US" b="0" i="0" dirty="0">
                <a:effectLst/>
                <a:latin typeface="GT America" panose="00000500000000000000" pitchFamily="50" charset="0"/>
              </a:rPr>
              <a:t>Slowification: make problems easier to solve</a:t>
            </a:r>
          </a:p>
          <a:p>
            <a:pPr rtl="0" fontAlgn="ctr">
              <a:spcBef>
                <a:spcPts val="0"/>
              </a:spcBef>
              <a:spcAft>
                <a:spcPts val="0"/>
              </a:spcAft>
              <a:buFont typeface="+mj-lt"/>
              <a:buAutoNum type="arabicPeriod"/>
            </a:pPr>
            <a:r>
              <a:rPr lang="en-US" b="0" i="0" dirty="0">
                <a:effectLst/>
                <a:latin typeface="GT America" panose="00000500000000000000" pitchFamily="50" charset="0"/>
              </a:rPr>
              <a:t>Simplification: make problems simpler to solve</a:t>
            </a:r>
          </a:p>
          <a:p>
            <a:pPr rtl="0" fontAlgn="ctr">
              <a:spcBef>
                <a:spcPts val="0"/>
              </a:spcBef>
              <a:spcAft>
                <a:spcPts val="0"/>
              </a:spcAft>
              <a:buFont typeface="+mj-lt"/>
              <a:buAutoNum type="arabicPeriod"/>
            </a:pPr>
            <a:r>
              <a:rPr lang="en-US" b="0" i="0" dirty="0">
                <a:effectLst/>
                <a:latin typeface="GT America" panose="00000500000000000000" pitchFamily="50" charset="0"/>
              </a:rPr>
              <a:t>Amplification: make it obvious there are problems that demand attention and whether they have been seen and solved</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AE9FF3F6-9AC1-8C1F-0C82-E12418510626}"/>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74BAB451-BB44-0053-1E5F-EA135DAF00A3}"/>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5B5B4EA1-4409-A29A-6D7E-9781D95FB870}"/>
              </a:ext>
            </a:extLst>
          </p:cNvPr>
          <p:cNvSpPr>
            <a:spLocks noGrp="1"/>
          </p:cNvSpPr>
          <p:nvPr>
            <p:ph idx="10"/>
          </p:nvPr>
        </p:nvSpPr>
        <p:spPr/>
        <p:txBody>
          <a:bodyPr/>
          <a:lstStyle/>
          <a:p>
            <a:r>
              <a:rPr lang="en-US" sz="4800" dirty="0"/>
              <a:t>Three Mechanisms</a:t>
            </a:r>
          </a:p>
        </p:txBody>
      </p:sp>
    </p:spTree>
    <p:extLst>
      <p:ext uri="{BB962C8B-B14F-4D97-AF65-F5344CB8AC3E}">
        <p14:creationId xmlns:p14="http://schemas.microsoft.com/office/powerpoint/2010/main" val="27015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6C759-D4FE-9DF1-85EB-3235937C07E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E64063D-D5CA-DBA0-E5EA-1F11042DDB22}"/>
              </a:ext>
            </a:extLst>
          </p:cNvPr>
          <p:cNvSpPr>
            <a:spLocks noGrp="1"/>
          </p:cNvSpPr>
          <p:nvPr>
            <p:ph sz="quarter" idx="11"/>
          </p:nvPr>
        </p:nvSpPr>
        <p:spPr/>
        <p:txBody>
          <a:bodyPr/>
          <a:lstStyle/>
          <a:p>
            <a:r>
              <a:rPr lang="en-US" dirty="0"/>
              <a:t>Ron Wilson</a:t>
            </a:r>
          </a:p>
          <a:p>
            <a:endParaRPr lang="en-US" dirty="0"/>
          </a:p>
        </p:txBody>
      </p:sp>
      <p:sp>
        <p:nvSpPr>
          <p:cNvPr id="5" name="Content Placeholder 4">
            <a:extLst>
              <a:ext uri="{FF2B5EF4-FFF2-40B4-BE49-F238E27FC236}">
                <a16:creationId xmlns:a16="http://schemas.microsoft.com/office/drawing/2014/main" id="{B87FDE63-9C1D-6F54-66A6-ADAF3C3C456A}"/>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pic>
        <p:nvPicPr>
          <p:cNvPr id="15" name="Content Placeholder 14" descr="A book cover with light bulbs&#10;&#10;Description automatically generated">
            <a:extLst>
              <a:ext uri="{FF2B5EF4-FFF2-40B4-BE49-F238E27FC236}">
                <a16:creationId xmlns:a16="http://schemas.microsoft.com/office/drawing/2014/main" id="{9C985846-8647-DD73-266F-93E3472D8901}"/>
              </a:ext>
            </a:extLst>
          </p:cNvPr>
          <p:cNvPicPr>
            <a:picLocks noGrp="1" noChangeAspect="1"/>
          </p:cNvPicPr>
          <p:nvPr>
            <p:ph idx="4294967295"/>
          </p:nvPr>
        </p:nvPicPr>
        <p:blipFill>
          <a:blip r:embed="rId2"/>
          <a:stretch>
            <a:fillRect/>
          </a:stretch>
        </p:blipFill>
        <p:spPr>
          <a:xfrm>
            <a:off x="4278117" y="1398588"/>
            <a:ext cx="2902341" cy="4351337"/>
          </a:xfrm>
        </p:spPr>
      </p:pic>
      <p:sp>
        <p:nvSpPr>
          <p:cNvPr id="13" name="Content Placeholder 12">
            <a:extLst>
              <a:ext uri="{FF2B5EF4-FFF2-40B4-BE49-F238E27FC236}">
                <a16:creationId xmlns:a16="http://schemas.microsoft.com/office/drawing/2014/main" id="{BD30FD54-D5CB-1FB6-27D5-D929D1D5D805}"/>
              </a:ext>
            </a:extLst>
          </p:cNvPr>
          <p:cNvSpPr>
            <a:spLocks noGrp="1"/>
          </p:cNvSpPr>
          <p:nvPr>
            <p:ph sz="quarter" idx="10"/>
          </p:nvPr>
        </p:nvSpPr>
        <p:spPr>
          <a:xfrm>
            <a:off x="472739" y="576418"/>
            <a:ext cx="7127469" cy="647200"/>
          </a:xfrm>
        </p:spPr>
        <p:txBody>
          <a:bodyPr>
            <a:normAutofit/>
          </a:bodyPr>
          <a:lstStyle/>
          <a:p>
            <a:r>
              <a:rPr lang="en-US" dirty="0"/>
              <a:t>SLOWIFICATION</a:t>
            </a:r>
          </a:p>
        </p:txBody>
      </p:sp>
    </p:spTree>
    <p:extLst>
      <p:ext uri="{BB962C8B-B14F-4D97-AF65-F5344CB8AC3E}">
        <p14:creationId xmlns:p14="http://schemas.microsoft.com/office/powerpoint/2010/main" val="2281075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9544C-95EA-3F35-55D3-93169631F54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FD6D03F-1BF3-74A8-7696-6AC3E5AB25A9}"/>
              </a:ext>
            </a:extLst>
          </p:cNvPr>
          <p:cNvSpPr>
            <a:spLocks noGrp="1"/>
          </p:cNvSpPr>
          <p:nvPr>
            <p:ph idx="1"/>
          </p:nvPr>
        </p:nvSpPr>
        <p:spPr>
          <a:xfrm>
            <a:off x="841674" y="1781299"/>
            <a:ext cx="9988622" cy="4257118"/>
          </a:xfrm>
        </p:spPr>
        <p:txBody>
          <a:bodyPr>
            <a:normAutofit fontScale="92500"/>
          </a:bodyPr>
          <a:lstStyle/>
          <a:p>
            <a:pPr>
              <a:buFont typeface="Wingdings" panose="05000000000000000000" pitchFamily="2" charset="2"/>
              <a:buChar char="Ø"/>
            </a:pPr>
            <a:r>
              <a:rPr lang="en-US" dirty="0"/>
              <a:t>Fast Thinking is rules-based. </a:t>
            </a:r>
          </a:p>
          <a:p>
            <a:pPr lvl="1">
              <a:buFont typeface="Wingdings" panose="05000000000000000000" pitchFamily="2" charset="2"/>
              <a:buChar char="Ø"/>
            </a:pPr>
            <a:r>
              <a:rPr lang="en-US" dirty="0"/>
              <a:t>We identify a precalculated process or decision, apply it to a situation, and move forward. </a:t>
            </a:r>
          </a:p>
          <a:p>
            <a:pPr lvl="1">
              <a:buFont typeface="Wingdings" panose="05000000000000000000" pitchFamily="2" charset="2"/>
              <a:buChar char="Ø"/>
            </a:pPr>
            <a:r>
              <a:rPr lang="en-US" dirty="0"/>
              <a:t>Problems arise when the situation doesn’t match a rule, or the wrong rule is selected.</a:t>
            </a:r>
          </a:p>
          <a:p>
            <a:pPr lvl="1">
              <a:buFont typeface="Wingdings" panose="05000000000000000000" pitchFamily="2" charset="2"/>
              <a:buChar char="Ø"/>
            </a:pPr>
            <a:r>
              <a:rPr lang="en-US" dirty="0"/>
              <a:t>You can’t make new rules in the middle of fast thinking.</a:t>
            </a:r>
          </a:p>
          <a:p>
            <a:pPr lvl="1">
              <a:buFont typeface="Wingdings" panose="05000000000000000000" pitchFamily="2" charset="2"/>
              <a:buChar char="Ø"/>
            </a:pPr>
            <a:endParaRPr lang="en-US" dirty="0"/>
          </a:p>
          <a:p>
            <a:pPr>
              <a:buFont typeface="Wingdings" panose="05000000000000000000" pitchFamily="2" charset="2"/>
              <a:buChar char="Ø"/>
            </a:pPr>
            <a:r>
              <a:rPr lang="en-US" dirty="0"/>
              <a:t>Slow Thinking allows us to develop new rules.</a:t>
            </a:r>
          </a:p>
          <a:p>
            <a:pPr lvl="1">
              <a:buFont typeface="Wingdings" panose="05000000000000000000" pitchFamily="2" charset="2"/>
              <a:buChar char="Ø"/>
            </a:pPr>
            <a:r>
              <a:rPr lang="en-US" dirty="0"/>
              <a:t>We can take the time to analyze something in depth and adjust or create rules.</a:t>
            </a:r>
          </a:p>
          <a:p>
            <a:pPr lvl="1">
              <a:buFont typeface="Wingdings" panose="05000000000000000000" pitchFamily="2" charset="2"/>
              <a:buChar char="Ø"/>
            </a:pPr>
            <a:r>
              <a:rPr lang="en-US" dirty="0"/>
              <a:t>It is very slow compared to Fast Thinking and isn’t always the best use of time.</a:t>
            </a:r>
          </a:p>
          <a:p>
            <a:pPr lvl="1">
              <a:buFont typeface="Wingdings" panose="05000000000000000000" pitchFamily="2" charset="2"/>
              <a:buChar char="Ø"/>
            </a:pPr>
            <a:r>
              <a:rPr lang="en-US" dirty="0"/>
              <a:t>Slow Thinking is what we do during RCAs, for example.</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8ABD3E51-11BB-8EDD-5C18-B76A67FBB2E1}"/>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45C41DEB-C5B0-875B-6A68-DA0D6FDFB0C4}"/>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1CC96A04-6086-2869-1256-A8AC2BDF9C6D}"/>
              </a:ext>
            </a:extLst>
          </p:cNvPr>
          <p:cNvSpPr>
            <a:spLocks noGrp="1"/>
          </p:cNvSpPr>
          <p:nvPr>
            <p:ph idx="10"/>
          </p:nvPr>
        </p:nvSpPr>
        <p:spPr/>
        <p:txBody>
          <a:bodyPr/>
          <a:lstStyle/>
          <a:p>
            <a:r>
              <a:rPr lang="en-US" sz="4800" dirty="0"/>
              <a:t>Slowification – Fast and Slow Thinking</a:t>
            </a:r>
          </a:p>
        </p:txBody>
      </p:sp>
    </p:spTree>
    <p:extLst>
      <p:ext uri="{BB962C8B-B14F-4D97-AF65-F5344CB8AC3E}">
        <p14:creationId xmlns:p14="http://schemas.microsoft.com/office/powerpoint/2010/main" val="4141359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4A7B2-9248-82F0-E506-7DF7FC43060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6ABF639-63D0-89AA-A8CC-A1CFBF16A3AE}"/>
              </a:ext>
            </a:extLst>
          </p:cNvPr>
          <p:cNvSpPr>
            <a:spLocks noGrp="1"/>
          </p:cNvSpPr>
          <p:nvPr>
            <p:ph idx="1"/>
          </p:nvPr>
        </p:nvSpPr>
        <p:spPr>
          <a:xfrm>
            <a:off x="841674" y="1633885"/>
            <a:ext cx="9988622" cy="4404532"/>
          </a:xfrm>
        </p:spPr>
        <p:txBody>
          <a:bodyPr>
            <a:normAutofit lnSpcReduction="10000"/>
          </a:bodyPr>
          <a:lstStyle/>
          <a:p>
            <a:pPr>
              <a:buFont typeface="Wingdings" panose="05000000000000000000" pitchFamily="2" charset="2"/>
              <a:buChar char="Ø"/>
            </a:pPr>
            <a:r>
              <a:rPr lang="en-US" dirty="0"/>
              <a:t>Cognitive Biases are subconscious hacks where our brains reuse existing rules for new situations. Some of the most common in engineering are:</a:t>
            </a:r>
          </a:p>
          <a:p>
            <a:pPr lvl="1"/>
            <a:r>
              <a:rPr lang="en-US" b="1" u="sng" dirty="0"/>
              <a:t>Well-traveled road effect</a:t>
            </a:r>
            <a:r>
              <a:rPr lang="en-US" dirty="0"/>
              <a:t>: You underestimate the time it takes to do something new because you’ve done something similar many times before.</a:t>
            </a:r>
          </a:p>
          <a:p>
            <a:pPr lvl="1"/>
            <a:r>
              <a:rPr lang="en-US" b="1" u="sng" dirty="0"/>
              <a:t>Confirmation bias</a:t>
            </a:r>
            <a:r>
              <a:rPr lang="en-US" dirty="0"/>
              <a:t>: Only believing information that confirms your pre-existing belief (which was probably founded on a lack of information in the first place).</a:t>
            </a:r>
          </a:p>
          <a:p>
            <a:pPr lvl="1"/>
            <a:r>
              <a:rPr lang="en-US" b="1" u="sng" dirty="0"/>
              <a:t>Conservatism bias</a:t>
            </a:r>
            <a:r>
              <a:rPr lang="en-US" dirty="0"/>
              <a:t>: Inadequately adjusting your belief when presented new information.</a:t>
            </a:r>
          </a:p>
          <a:p>
            <a:pPr lvl="1"/>
            <a:r>
              <a:rPr lang="en-US" b="1" u="sng" dirty="0"/>
              <a:t>Framing effect</a:t>
            </a:r>
            <a:r>
              <a:rPr lang="en-US" dirty="0"/>
              <a:t>: Drawing different conclusions depending on the order information presents.</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4CADBB72-F14B-683B-D2C1-B19AD1CF745B}"/>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8224E98A-8BF0-386E-2BAC-AD83D4C00544}"/>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40B4A42B-1A3B-FE2C-A402-D0941CBDDF2E}"/>
              </a:ext>
            </a:extLst>
          </p:cNvPr>
          <p:cNvSpPr>
            <a:spLocks noGrp="1"/>
          </p:cNvSpPr>
          <p:nvPr>
            <p:ph idx="10"/>
          </p:nvPr>
        </p:nvSpPr>
        <p:spPr/>
        <p:txBody>
          <a:bodyPr/>
          <a:lstStyle/>
          <a:p>
            <a:r>
              <a:rPr lang="en-US" sz="4800" dirty="0"/>
              <a:t>Slowification – Cognitive Biases</a:t>
            </a:r>
          </a:p>
        </p:txBody>
      </p:sp>
    </p:spTree>
    <p:extLst>
      <p:ext uri="{BB962C8B-B14F-4D97-AF65-F5344CB8AC3E}">
        <p14:creationId xmlns:p14="http://schemas.microsoft.com/office/powerpoint/2010/main" val="1197260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932C5-E68E-8280-E5E0-90AA324D0C8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371712-008D-2386-9223-4BE9F39634A9}"/>
              </a:ext>
            </a:extLst>
          </p:cNvPr>
          <p:cNvSpPr>
            <a:spLocks noGrp="1"/>
          </p:cNvSpPr>
          <p:nvPr>
            <p:ph idx="1"/>
          </p:nvPr>
        </p:nvSpPr>
        <p:spPr>
          <a:xfrm>
            <a:off x="368135" y="1347617"/>
            <a:ext cx="7077694" cy="4690800"/>
          </a:xfrm>
        </p:spPr>
        <p:txBody>
          <a:bodyPr>
            <a:normAutofit/>
          </a:bodyPr>
          <a:lstStyle/>
          <a:p>
            <a:pPr>
              <a:buFont typeface="Wingdings" panose="05000000000000000000" pitchFamily="2" charset="2"/>
              <a:buChar char="Ø"/>
            </a:pPr>
            <a:r>
              <a:rPr lang="en-US" dirty="0"/>
              <a:t>The Three P’s: Plan, Practice, and Perform:</a:t>
            </a:r>
          </a:p>
          <a:p>
            <a:pPr lvl="1">
              <a:buFont typeface="Wingdings" panose="05000000000000000000" pitchFamily="2" charset="2"/>
              <a:buChar char="ü"/>
            </a:pPr>
            <a:r>
              <a:rPr lang="en-US" b="1" u="sng" dirty="0"/>
              <a:t>Plan</a:t>
            </a:r>
            <a:r>
              <a:rPr lang="en-US" dirty="0"/>
              <a:t> in a Slow Thinking environment.</a:t>
            </a:r>
          </a:p>
          <a:p>
            <a:pPr lvl="1">
              <a:buFont typeface="Wingdings" panose="05000000000000000000" pitchFamily="2" charset="2"/>
              <a:buChar char="ü"/>
            </a:pPr>
            <a:r>
              <a:rPr lang="en-US" b="1" u="sng" dirty="0"/>
              <a:t>Practice</a:t>
            </a:r>
            <a:r>
              <a:rPr lang="en-US" dirty="0"/>
              <a:t> by iterating, validating, and learning.</a:t>
            </a:r>
          </a:p>
          <a:p>
            <a:pPr lvl="1">
              <a:buFont typeface="Wingdings" panose="05000000000000000000" pitchFamily="2" charset="2"/>
              <a:buChar char="ü"/>
            </a:pPr>
            <a:r>
              <a:rPr lang="en-US" b="1" u="sng" dirty="0"/>
              <a:t>Perform</a:t>
            </a:r>
            <a:r>
              <a:rPr lang="en-US" dirty="0"/>
              <a:t> at full operational pace.</a:t>
            </a:r>
          </a:p>
          <a:p>
            <a:pPr>
              <a:buFont typeface="Wingdings" panose="05000000000000000000" pitchFamily="2" charset="2"/>
              <a:buChar char="Ø"/>
            </a:pPr>
            <a:r>
              <a:rPr lang="en-US" sz="2800" dirty="0"/>
              <a:t>“Slowification … [shifts problem-solving] from the faster-moving performance environment to one that is slower-moving and more forgiving….”</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C5C003D4-DF3F-A081-648E-5D31042FDFDD}"/>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0561D618-C67D-8621-5792-DDED22A05D14}"/>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923B48CA-168D-C9A4-85CB-78940ED7675E}"/>
              </a:ext>
            </a:extLst>
          </p:cNvPr>
          <p:cNvSpPr>
            <a:spLocks noGrp="1"/>
          </p:cNvSpPr>
          <p:nvPr>
            <p:ph idx="10"/>
          </p:nvPr>
        </p:nvSpPr>
        <p:spPr/>
        <p:txBody>
          <a:bodyPr/>
          <a:lstStyle/>
          <a:p>
            <a:r>
              <a:rPr lang="en-US" sz="4800" dirty="0"/>
              <a:t>Slowification – 3 P’s</a:t>
            </a:r>
          </a:p>
        </p:txBody>
      </p:sp>
      <p:pic>
        <p:nvPicPr>
          <p:cNvPr id="3" name="Picture 2">
            <a:extLst>
              <a:ext uri="{FF2B5EF4-FFF2-40B4-BE49-F238E27FC236}">
                <a16:creationId xmlns:a16="http://schemas.microsoft.com/office/drawing/2014/main" id="{64252689-A823-C057-24CC-D549F046DAD4}"/>
              </a:ext>
            </a:extLst>
          </p:cNvPr>
          <p:cNvPicPr>
            <a:picLocks noChangeAspect="1"/>
          </p:cNvPicPr>
          <p:nvPr/>
        </p:nvPicPr>
        <p:blipFill>
          <a:blip r:embed="rId2"/>
          <a:stretch>
            <a:fillRect/>
          </a:stretch>
        </p:blipFill>
        <p:spPr>
          <a:xfrm>
            <a:off x="7621330" y="1347617"/>
            <a:ext cx="4570670" cy="4392684"/>
          </a:xfrm>
          <a:prstGeom prst="rect">
            <a:avLst/>
          </a:prstGeom>
        </p:spPr>
      </p:pic>
    </p:spTree>
    <p:extLst>
      <p:ext uri="{BB962C8B-B14F-4D97-AF65-F5344CB8AC3E}">
        <p14:creationId xmlns:p14="http://schemas.microsoft.com/office/powerpoint/2010/main" val="2293970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F715C-09BA-A006-C703-50E2FBE40B1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D9634C-109D-00ED-B3FD-43F07735A96F}"/>
              </a:ext>
            </a:extLst>
          </p:cNvPr>
          <p:cNvSpPr>
            <a:spLocks noGrp="1"/>
          </p:cNvSpPr>
          <p:nvPr>
            <p:ph idx="1"/>
          </p:nvPr>
        </p:nvSpPr>
        <p:spPr>
          <a:xfrm>
            <a:off x="368135" y="1347617"/>
            <a:ext cx="7077694" cy="4690800"/>
          </a:xfrm>
        </p:spPr>
        <p:txBody>
          <a:bodyPr>
            <a:normAutofit/>
          </a:bodyPr>
          <a:lstStyle/>
          <a:p>
            <a:pPr>
              <a:buFont typeface="Wingdings" panose="05000000000000000000" pitchFamily="2" charset="2"/>
              <a:buChar char="Ø"/>
            </a:pPr>
            <a:r>
              <a:rPr lang="en-US" dirty="0"/>
              <a:t>There are many ways to capture knowledge:</a:t>
            </a:r>
          </a:p>
          <a:p>
            <a:pPr lvl="1">
              <a:buFont typeface="Wingdings" panose="05000000000000000000" pitchFamily="2" charset="2"/>
              <a:buChar char="Ø"/>
            </a:pPr>
            <a:r>
              <a:rPr lang="en-US" dirty="0"/>
              <a:t>Online Training </a:t>
            </a:r>
          </a:p>
          <a:p>
            <a:pPr lvl="1">
              <a:buFont typeface="Wingdings" panose="05000000000000000000" pitchFamily="2" charset="2"/>
              <a:buChar char="Ø"/>
            </a:pPr>
            <a:r>
              <a:rPr lang="en-US" dirty="0"/>
              <a:t>Centralized Online Content (SharePoint, Confluence)</a:t>
            </a:r>
          </a:p>
          <a:p>
            <a:pPr lvl="1">
              <a:buFont typeface="Wingdings" panose="05000000000000000000" pitchFamily="2" charset="2"/>
              <a:buChar char="Ø"/>
            </a:pPr>
            <a:r>
              <a:rPr lang="en-US" dirty="0"/>
              <a:t>Lunch and Learn</a:t>
            </a:r>
          </a:p>
          <a:p>
            <a:pPr lvl="1">
              <a:buFont typeface="Wingdings" panose="05000000000000000000" pitchFamily="2" charset="2"/>
              <a:buChar char="Ø"/>
            </a:pPr>
            <a:r>
              <a:rPr lang="en-US" dirty="0"/>
              <a:t>Sprint/Release Planning</a:t>
            </a:r>
          </a:p>
          <a:p>
            <a:pPr lvl="1">
              <a:buFont typeface="Wingdings" panose="05000000000000000000" pitchFamily="2" charset="2"/>
              <a:buChar char="Ø"/>
            </a:pPr>
            <a:r>
              <a:rPr lang="en-US" dirty="0"/>
              <a:t>Daily Standups</a:t>
            </a:r>
          </a:p>
          <a:p>
            <a:pPr lvl="1">
              <a:buFont typeface="Wingdings" panose="05000000000000000000" pitchFamily="2" charset="2"/>
              <a:buChar char="Ø"/>
            </a:pPr>
            <a:r>
              <a:rPr lang="en-US" dirty="0"/>
              <a:t>Stakeholder Demos</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F7308B7A-3AA2-6DE1-124C-281F118D15A5}"/>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6CBCD35D-204B-26A5-0ADC-6DC156BB5C23}"/>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0D476CC1-D704-3B89-1F46-93FFB89CB05E}"/>
              </a:ext>
            </a:extLst>
          </p:cNvPr>
          <p:cNvSpPr>
            <a:spLocks noGrp="1"/>
          </p:cNvSpPr>
          <p:nvPr>
            <p:ph idx="10"/>
          </p:nvPr>
        </p:nvSpPr>
        <p:spPr>
          <a:xfrm>
            <a:off x="841674" y="376585"/>
            <a:ext cx="10504487" cy="971032"/>
          </a:xfrm>
        </p:spPr>
        <p:txBody>
          <a:bodyPr/>
          <a:lstStyle/>
          <a:p>
            <a:r>
              <a:rPr lang="en-US" sz="4400" dirty="0"/>
              <a:t>Slowification – Capture Knowledge</a:t>
            </a:r>
          </a:p>
        </p:txBody>
      </p:sp>
    </p:spTree>
    <p:extLst>
      <p:ext uri="{BB962C8B-B14F-4D97-AF65-F5344CB8AC3E}">
        <p14:creationId xmlns:p14="http://schemas.microsoft.com/office/powerpoint/2010/main" val="230062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F35C04-3039-CF6B-A996-A095599E8B51}"/>
              </a:ext>
            </a:extLst>
          </p:cNvPr>
          <p:cNvSpPr>
            <a:spLocks noGrp="1"/>
          </p:cNvSpPr>
          <p:nvPr>
            <p:ph idx="1"/>
          </p:nvPr>
        </p:nvSpPr>
        <p:spPr>
          <a:xfrm>
            <a:off x="836117" y="1580658"/>
            <a:ext cx="10515600" cy="4351338"/>
          </a:xfrm>
        </p:spPr>
        <p:txBody>
          <a:bodyPr>
            <a:normAutofit/>
          </a:bodyPr>
          <a:lstStyle/>
          <a:p>
            <a:pPr marL="0" indent="0">
              <a:buNone/>
            </a:pPr>
            <a:r>
              <a:rPr lang="en-US" dirty="0"/>
              <a:t>“Wiring the Winning Organization: Liberating Our Collective Greatness through Slowification, Simplification, and Amplification” by Gene Kim and Steven J. Spear</a:t>
            </a:r>
          </a:p>
          <a:p>
            <a:pPr marL="0" indent="0">
              <a:buNone/>
            </a:pPr>
            <a:r>
              <a:rPr lang="en-US" dirty="0">
                <a:hlinkClick r:id="rId2"/>
              </a:rPr>
              <a:t>https://myresources.itrevolution.com/id006657164/Wiring-the-Winning-Organization</a:t>
            </a:r>
            <a:endParaRPr lang="en-US" dirty="0"/>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6004633D-9595-5C34-804E-AEAF6D76B70A}"/>
              </a:ext>
            </a:extLst>
          </p:cNvPr>
          <p:cNvSpPr>
            <a:spLocks noGrp="1"/>
          </p:cNvSpPr>
          <p:nvPr>
            <p:ph sz="quarter" idx="11"/>
          </p:nvPr>
        </p:nvSpPr>
        <p:spPr/>
        <p:txBody>
          <a:bodyPr/>
          <a:lstStyle/>
          <a:p>
            <a:r>
              <a:rPr lang="en-US"/>
              <a:t>Ron Wilson</a:t>
            </a:r>
          </a:p>
        </p:txBody>
      </p:sp>
      <p:sp>
        <p:nvSpPr>
          <p:cNvPr id="11" name="Content Placeholder 10">
            <a:extLst>
              <a:ext uri="{FF2B5EF4-FFF2-40B4-BE49-F238E27FC236}">
                <a16:creationId xmlns:a16="http://schemas.microsoft.com/office/drawing/2014/main" id="{4CCD0D9C-5D8D-2A15-6704-5BC5777D81CC}"/>
              </a:ext>
            </a:extLst>
          </p:cNvPr>
          <p:cNvSpPr>
            <a:spLocks noGrp="1"/>
          </p:cNvSpPr>
          <p:nvPr>
            <p:ph sz="quarter" idx="12"/>
          </p:nvPr>
        </p:nvSpPr>
        <p:spPr/>
        <p:txBody>
          <a:bodyPr/>
          <a:lstStyle/>
          <a:p>
            <a:r>
              <a:rPr lang="en-US" sz="1200" dirty="0"/>
              <a:t>Leveraging Wiring the Winning Organization for Organizational Transformation</a:t>
            </a:r>
          </a:p>
          <a:p>
            <a:endParaRPr lang="en-US"/>
          </a:p>
        </p:txBody>
      </p:sp>
      <p:sp>
        <p:nvSpPr>
          <p:cNvPr id="9" name="Content Placeholder 8">
            <a:extLst>
              <a:ext uri="{FF2B5EF4-FFF2-40B4-BE49-F238E27FC236}">
                <a16:creationId xmlns:a16="http://schemas.microsoft.com/office/drawing/2014/main" id="{98B15767-AD20-2E2C-5B33-B6C49DAD386A}"/>
              </a:ext>
            </a:extLst>
          </p:cNvPr>
          <p:cNvSpPr>
            <a:spLocks noGrp="1"/>
          </p:cNvSpPr>
          <p:nvPr>
            <p:ph idx="10"/>
          </p:nvPr>
        </p:nvSpPr>
        <p:spPr/>
        <p:txBody>
          <a:bodyPr/>
          <a:lstStyle/>
          <a:p>
            <a:r>
              <a:rPr lang="en-US" sz="5400" dirty="0"/>
              <a:t>About the Book</a:t>
            </a:r>
          </a:p>
        </p:txBody>
      </p:sp>
    </p:spTree>
    <p:extLst>
      <p:ext uri="{BB962C8B-B14F-4D97-AF65-F5344CB8AC3E}">
        <p14:creationId xmlns:p14="http://schemas.microsoft.com/office/powerpoint/2010/main" val="3388235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1315D-E5DB-B87A-C3FC-FF9B28FC3A1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EFD2863-EA83-B018-93C8-E31626B03924}"/>
              </a:ext>
            </a:extLst>
          </p:cNvPr>
          <p:cNvSpPr>
            <a:spLocks noGrp="1"/>
          </p:cNvSpPr>
          <p:nvPr>
            <p:ph sz="quarter" idx="11"/>
          </p:nvPr>
        </p:nvSpPr>
        <p:spPr/>
        <p:txBody>
          <a:bodyPr/>
          <a:lstStyle/>
          <a:p>
            <a:r>
              <a:rPr lang="en-US" dirty="0"/>
              <a:t>Ron Wilson</a:t>
            </a:r>
          </a:p>
          <a:p>
            <a:endParaRPr lang="en-US" dirty="0"/>
          </a:p>
        </p:txBody>
      </p:sp>
      <p:sp>
        <p:nvSpPr>
          <p:cNvPr id="5" name="Content Placeholder 4">
            <a:extLst>
              <a:ext uri="{FF2B5EF4-FFF2-40B4-BE49-F238E27FC236}">
                <a16:creationId xmlns:a16="http://schemas.microsoft.com/office/drawing/2014/main" id="{C79C59C8-610B-222B-88BC-8BF7B7E49672}"/>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pic>
        <p:nvPicPr>
          <p:cNvPr id="15" name="Content Placeholder 14" descr="A book cover with light bulbs&#10;&#10;Description automatically generated">
            <a:extLst>
              <a:ext uri="{FF2B5EF4-FFF2-40B4-BE49-F238E27FC236}">
                <a16:creationId xmlns:a16="http://schemas.microsoft.com/office/drawing/2014/main" id="{D47FA9F4-09A1-C00C-5396-7E21F1E31FCA}"/>
              </a:ext>
            </a:extLst>
          </p:cNvPr>
          <p:cNvPicPr>
            <a:picLocks noGrp="1" noChangeAspect="1"/>
          </p:cNvPicPr>
          <p:nvPr>
            <p:ph idx="4294967295"/>
          </p:nvPr>
        </p:nvPicPr>
        <p:blipFill>
          <a:blip r:embed="rId2"/>
          <a:stretch>
            <a:fillRect/>
          </a:stretch>
        </p:blipFill>
        <p:spPr>
          <a:xfrm>
            <a:off x="4278117" y="1398588"/>
            <a:ext cx="2902341" cy="4351337"/>
          </a:xfrm>
        </p:spPr>
      </p:pic>
      <p:sp>
        <p:nvSpPr>
          <p:cNvPr id="13" name="Content Placeholder 12">
            <a:extLst>
              <a:ext uri="{FF2B5EF4-FFF2-40B4-BE49-F238E27FC236}">
                <a16:creationId xmlns:a16="http://schemas.microsoft.com/office/drawing/2014/main" id="{522DA535-3E39-9732-A0A8-33B247685A48}"/>
              </a:ext>
            </a:extLst>
          </p:cNvPr>
          <p:cNvSpPr>
            <a:spLocks noGrp="1"/>
          </p:cNvSpPr>
          <p:nvPr>
            <p:ph sz="quarter" idx="10"/>
          </p:nvPr>
        </p:nvSpPr>
        <p:spPr>
          <a:xfrm>
            <a:off x="472739" y="576418"/>
            <a:ext cx="7127469" cy="647200"/>
          </a:xfrm>
        </p:spPr>
        <p:txBody>
          <a:bodyPr>
            <a:normAutofit/>
          </a:bodyPr>
          <a:lstStyle/>
          <a:p>
            <a:r>
              <a:rPr lang="en-US" dirty="0"/>
              <a:t>SIMPLIFICATION</a:t>
            </a:r>
          </a:p>
        </p:txBody>
      </p:sp>
    </p:spTree>
    <p:extLst>
      <p:ext uri="{BB962C8B-B14F-4D97-AF65-F5344CB8AC3E}">
        <p14:creationId xmlns:p14="http://schemas.microsoft.com/office/powerpoint/2010/main" val="1062214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FAFEE-09BB-D0E4-EBD2-6A536312BC0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211598-531C-C469-9609-C76D86F73E2C}"/>
              </a:ext>
            </a:extLst>
          </p:cNvPr>
          <p:cNvSpPr>
            <a:spLocks noGrp="1"/>
          </p:cNvSpPr>
          <p:nvPr>
            <p:ph idx="1"/>
          </p:nvPr>
        </p:nvSpPr>
        <p:spPr>
          <a:xfrm>
            <a:off x="368135" y="1401759"/>
            <a:ext cx="7077694" cy="4636657"/>
          </a:xfrm>
        </p:spPr>
        <p:txBody>
          <a:bodyPr>
            <a:normAutofit/>
          </a:bodyPr>
          <a:lstStyle/>
          <a:p>
            <a:pPr lvl="1">
              <a:buFont typeface="Wingdings" panose="05000000000000000000" pitchFamily="2" charset="2"/>
              <a:buChar char="Ø"/>
            </a:pPr>
            <a:r>
              <a:rPr lang="en-US" sz="2400" b="1" u="sng" dirty="0"/>
              <a:t>Incrementalization</a:t>
            </a:r>
            <a:r>
              <a:rPr lang="en-US" sz="2400" dirty="0"/>
              <a:t>: Breaks the new stuff out from the old stuff.</a:t>
            </a:r>
          </a:p>
          <a:p>
            <a:pPr lvl="1">
              <a:buFont typeface="Wingdings" panose="05000000000000000000" pitchFamily="2" charset="2"/>
              <a:buChar char="Ø"/>
            </a:pPr>
            <a:r>
              <a:rPr lang="en-US" sz="2400" b="1" u="sng" dirty="0"/>
              <a:t>Modularization</a:t>
            </a:r>
            <a:r>
              <a:rPr lang="en-US" sz="2400" dirty="0"/>
              <a:t>: Breaks large things into smaller things.</a:t>
            </a:r>
          </a:p>
          <a:p>
            <a:pPr lvl="1">
              <a:buFont typeface="Wingdings" panose="05000000000000000000" pitchFamily="2" charset="2"/>
              <a:buChar char="Ø"/>
            </a:pPr>
            <a:r>
              <a:rPr lang="en-US" sz="2400" b="1" u="sng" dirty="0"/>
              <a:t>Linearization</a:t>
            </a:r>
            <a:r>
              <a:rPr lang="en-US" sz="2400" dirty="0"/>
              <a:t>: Decouples things so multiple people can work on them.</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17DDCAC6-7A9F-7783-546F-3E05375057EB}"/>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752ADB59-4DCB-6155-2A6A-0C4496FA6D03}"/>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33826779-6072-B027-ED91-BF1D07CC54E5}"/>
              </a:ext>
            </a:extLst>
          </p:cNvPr>
          <p:cNvSpPr>
            <a:spLocks noGrp="1"/>
          </p:cNvSpPr>
          <p:nvPr>
            <p:ph idx="10"/>
          </p:nvPr>
        </p:nvSpPr>
        <p:spPr/>
        <p:txBody>
          <a:bodyPr/>
          <a:lstStyle/>
          <a:p>
            <a:r>
              <a:rPr lang="en-US" sz="4800" dirty="0"/>
              <a:t>Simplification – Other Principles</a:t>
            </a:r>
          </a:p>
        </p:txBody>
      </p:sp>
      <p:pic>
        <p:nvPicPr>
          <p:cNvPr id="6" name="Picture 5">
            <a:extLst>
              <a:ext uri="{FF2B5EF4-FFF2-40B4-BE49-F238E27FC236}">
                <a16:creationId xmlns:a16="http://schemas.microsoft.com/office/drawing/2014/main" id="{D3576015-8F55-B778-E852-5A859D103732}"/>
              </a:ext>
            </a:extLst>
          </p:cNvPr>
          <p:cNvPicPr>
            <a:picLocks noChangeAspect="1"/>
          </p:cNvPicPr>
          <p:nvPr/>
        </p:nvPicPr>
        <p:blipFill>
          <a:blip r:embed="rId2"/>
          <a:stretch>
            <a:fillRect/>
          </a:stretch>
        </p:blipFill>
        <p:spPr>
          <a:xfrm>
            <a:off x="7421353" y="1401760"/>
            <a:ext cx="4770647" cy="4318691"/>
          </a:xfrm>
          <a:prstGeom prst="rect">
            <a:avLst/>
          </a:prstGeom>
        </p:spPr>
      </p:pic>
    </p:spTree>
    <p:extLst>
      <p:ext uri="{BB962C8B-B14F-4D97-AF65-F5344CB8AC3E}">
        <p14:creationId xmlns:p14="http://schemas.microsoft.com/office/powerpoint/2010/main" val="190406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0CFE3-A41C-A775-5FDD-A6F15B85F7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E326D32-F7C6-3D70-7BB0-5AC9E9ADF90D}"/>
              </a:ext>
            </a:extLst>
          </p:cNvPr>
          <p:cNvSpPr>
            <a:spLocks noGrp="1"/>
          </p:cNvSpPr>
          <p:nvPr>
            <p:ph idx="1"/>
          </p:nvPr>
        </p:nvSpPr>
        <p:spPr>
          <a:xfrm>
            <a:off x="368135" y="1401759"/>
            <a:ext cx="7077694" cy="4636657"/>
          </a:xfrm>
        </p:spPr>
        <p:txBody>
          <a:bodyPr>
            <a:normAutofit/>
          </a:bodyPr>
          <a:lstStyle/>
          <a:p>
            <a:pPr>
              <a:buFont typeface="Wingdings" panose="05000000000000000000" pitchFamily="2" charset="2"/>
              <a:buChar char="Ø"/>
            </a:pPr>
            <a:r>
              <a:rPr lang="en-US" dirty="0"/>
              <a:t>Incrementally add new things on to old things. Don’t do it all at once.</a:t>
            </a:r>
          </a:p>
          <a:p>
            <a:pPr>
              <a:buFont typeface="Wingdings" panose="05000000000000000000" pitchFamily="2" charset="2"/>
              <a:buChar char="Ø"/>
            </a:pPr>
            <a:r>
              <a:rPr lang="en-US" dirty="0"/>
              <a:t>Allows novel implementations to grow naturally based on iterative learning and understanding.</a:t>
            </a:r>
          </a:p>
          <a:p>
            <a:pPr>
              <a:buFont typeface="Wingdings" panose="05000000000000000000" pitchFamily="2" charset="2"/>
              <a:buChar char="Ø"/>
            </a:pPr>
            <a:r>
              <a:rPr lang="en-US" dirty="0"/>
              <a:t>Avoids the impossible task of estimating large blocks of unknown work at the beginning.</a:t>
            </a:r>
          </a:p>
          <a:p>
            <a:pPr>
              <a:buFont typeface="Wingdings" panose="05000000000000000000" pitchFamily="2" charset="2"/>
              <a:buChar char="Ø"/>
            </a:pPr>
            <a:r>
              <a:rPr lang="en-US" dirty="0"/>
              <a:t>Also lets you stop when it’s good enough.</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03046A5F-E1A5-9D34-655F-D7CBF6B7B553}"/>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8320F91C-6552-EFB7-5B6E-E8F37A2874D6}"/>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70C497F3-1605-4208-F014-E47906A1279E}"/>
              </a:ext>
            </a:extLst>
          </p:cNvPr>
          <p:cNvSpPr>
            <a:spLocks noGrp="1"/>
          </p:cNvSpPr>
          <p:nvPr>
            <p:ph idx="10"/>
          </p:nvPr>
        </p:nvSpPr>
        <p:spPr/>
        <p:txBody>
          <a:bodyPr/>
          <a:lstStyle/>
          <a:p>
            <a:r>
              <a:rPr lang="en-US" sz="4800" dirty="0"/>
              <a:t>Simplification – </a:t>
            </a:r>
            <a:r>
              <a:rPr lang="en-US" sz="4000" dirty="0"/>
              <a:t>Incrementalization</a:t>
            </a:r>
          </a:p>
        </p:txBody>
      </p:sp>
      <p:pic>
        <p:nvPicPr>
          <p:cNvPr id="3" name="Picture 2">
            <a:extLst>
              <a:ext uri="{FF2B5EF4-FFF2-40B4-BE49-F238E27FC236}">
                <a16:creationId xmlns:a16="http://schemas.microsoft.com/office/drawing/2014/main" id="{DC96C5B8-9177-A115-ED7C-E73B97E200EE}"/>
              </a:ext>
            </a:extLst>
          </p:cNvPr>
          <p:cNvPicPr>
            <a:picLocks noChangeAspect="1"/>
          </p:cNvPicPr>
          <p:nvPr/>
        </p:nvPicPr>
        <p:blipFill>
          <a:blip r:embed="rId2"/>
          <a:stretch>
            <a:fillRect/>
          </a:stretch>
        </p:blipFill>
        <p:spPr>
          <a:xfrm>
            <a:off x="8293630" y="1401758"/>
            <a:ext cx="3898370" cy="4357773"/>
          </a:xfrm>
          <a:prstGeom prst="rect">
            <a:avLst/>
          </a:prstGeom>
        </p:spPr>
      </p:pic>
    </p:spTree>
    <p:extLst>
      <p:ext uri="{BB962C8B-B14F-4D97-AF65-F5344CB8AC3E}">
        <p14:creationId xmlns:p14="http://schemas.microsoft.com/office/powerpoint/2010/main" val="3325998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A86F5-25A0-5198-7D44-01A7F911CC3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9A74C7-244C-EFD7-7E35-69809403247A}"/>
              </a:ext>
            </a:extLst>
          </p:cNvPr>
          <p:cNvSpPr>
            <a:spLocks noGrp="1"/>
          </p:cNvSpPr>
          <p:nvPr>
            <p:ph idx="1"/>
          </p:nvPr>
        </p:nvSpPr>
        <p:spPr>
          <a:xfrm>
            <a:off x="368135" y="1401759"/>
            <a:ext cx="10307782" cy="4636657"/>
          </a:xfrm>
        </p:spPr>
        <p:txBody>
          <a:bodyPr>
            <a:normAutofit/>
          </a:bodyPr>
          <a:lstStyle/>
          <a:p>
            <a:pPr>
              <a:buFont typeface="Wingdings" panose="05000000000000000000" pitchFamily="2" charset="2"/>
              <a:buChar char="Ø"/>
            </a:pPr>
            <a:r>
              <a:rPr lang="en-US" dirty="0"/>
              <a:t>Break down large, complex things into smaller, simple things.</a:t>
            </a:r>
          </a:p>
          <a:p>
            <a:pPr>
              <a:buFont typeface="Wingdings" panose="05000000000000000000" pitchFamily="2" charset="2"/>
              <a:buChar char="Ø"/>
            </a:pPr>
            <a:r>
              <a:rPr lang="en-US" dirty="0"/>
              <a:t>Do this until the things left to implement are easy to understand.</a:t>
            </a:r>
          </a:p>
          <a:p>
            <a:pPr>
              <a:buFont typeface="Wingdings" panose="05000000000000000000" pitchFamily="2" charset="2"/>
              <a:buChar char="Ø"/>
            </a:pPr>
            <a:r>
              <a:rPr lang="en-US" dirty="0"/>
              <a:t>As much as possible, make it so these things can be implemented in parallel by different people (</a:t>
            </a:r>
            <a:r>
              <a:rPr lang="en-US" i="1" dirty="0"/>
              <a:t>Linearization</a:t>
            </a:r>
            <a:r>
              <a:rPr lang="en-US" dirty="0"/>
              <a:t>).</a:t>
            </a:r>
          </a:p>
          <a:p>
            <a:pPr>
              <a:buFont typeface="Wingdings" panose="05000000000000000000" pitchFamily="2" charset="2"/>
              <a:buChar char="Ø"/>
            </a:pPr>
            <a:r>
              <a:rPr lang="en-US" dirty="0"/>
              <a:t>The scope for each team in a Modularized project will be less because the modules will fit together in agreed upon ways (pre-integrated) as they’re ready.</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2FABF30C-A863-6D09-6CBF-9B039E588685}"/>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AD079CAB-81B6-0F56-F743-7467174B88EA}"/>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6B59B5FD-1223-D524-4223-0EC5C23194D2}"/>
              </a:ext>
            </a:extLst>
          </p:cNvPr>
          <p:cNvSpPr>
            <a:spLocks noGrp="1"/>
          </p:cNvSpPr>
          <p:nvPr>
            <p:ph idx="10"/>
          </p:nvPr>
        </p:nvSpPr>
        <p:spPr/>
        <p:txBody>
          <a:bodyPr/>
          <a:lstStyle/>
          <a:p>
            <a:r>
              <a:rPr lang="en-US" sz="4800" dirty="0"/>
              <a:t>Simplification – </a:t>
            </a:r>
            <a:r>
              <a:rPr lang="en-US" sz="4400" dirty="0"/>
              <a:t>Modularization</a:t>
            </a:r>
          </a:p>
        </p:txBody>
      </p:sp>
    </p:spTree>
    <p:extLst>
      <p:ext uri="{BB962C8B-B14F-4D97-AF65-F5344CB8AC3E}">
        <p14:creationId xmlns:p14="http://schemas.microsoft.com/office/powerpoint/2010/main" val="3974162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BBDF6-CEAE-4DD4-5222-33A6536D61E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79DE4A-6EA9-B5B8-8A0A-2DC01A60C70B}"/>
              </a:ext>
            </a:extLst>
          </p:cNvPr>
          <p:cNvSpPr>
            <a:spLocks noGrp="1"/>
          </p:cNvSpPr>
          <p:nvPr>
            <p:ph sz="quarter" idx="11"/>
          </p:nvPr>
        </p:nvSpPr>
        <p:spPr/>
        <p:txBody>
          <a:bodyPr/>
          <a:lstStyle/>
          <a:p>
            <a:r>
              <a:rPr lang="en-US" dirty="0"/>
              <a:t>Ron Wilson</a:t>
            </a:r>
          </a:p>
          <a:p>
            <a:endParaRPr lang="en-US" dirty="0"/>
          </a:p>
        </p:txBody>
      </p:sp>
      <p:sp>
        <p:nvSpPr>
          <p:cNvPr id="5" name="Content Placeholder 4">
            <a:extLst>
              <a:ext uri="{FF2B5EF4-FFF2-40B4-BE49-F238E27FC236}">
                <a16:creationId xmlns:a16="http://schemas.microsoft.com/office/drawing/2014/main" id="{D35AB2C4-8401-AF5D-2B57-A251237DE1CB}"/>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pic>
        <p:nvPicPr>
          <p:cNvPr id="15" name="Content Placeholder 14" descr="A book cover with light bulbs&#10;&#10;Description automatically generated">
            <a:extLst>
              <a:ext uri="{FF2B5EF4-FFF2-40B4-BE49-F238E27FC236}">
                <a16:creationId xmlns:a16="http://schemas.microsoft.com/office/drawing/2014/main" id="{437DBB0F-8054-C480-0446-4656ACD82A9B}"/>
              </a:ext>
            </a:extLst>
          </p:cNvPr>
          <p:cNvPicPr>
            <a:picLocks noGrp="1" noChangeAspect="1"/>
          </p:cNvPicPr>
          <p:nvPr>
            <p:ph idx="4294967295"/>
          </p:nvPr>
        </p:nvPicPr>
        <p:blipFill>
          <a:blip r:embed="rId2"/>
          <a:stretch>
            <a:fillRect/>
          </a:stretch>
        </p:blipFill>
        <p:spPr>
          <a:xfrm>
            <a:off x="4278117" y="1398588"/>
            <a:ext cx="2902341" cy="4351337"/>
          </a:xfrm>
        </p:spPr>
      </p:pic>
      <p:sp>
        <p:nvSpPr>
          <p:cNvPr id="13" name="Content Placeholder 12">
            <a:extLst>
              <a:ext uri="{FF2B5EF4-FFF2-40B4-BE49-F238E27FC236}">
                <a16:creationId xmlns:a16="http://schemas.microsoft.com/office/drawing/2014/main" id="{A64BDF70-65A2-CEF2-D8CD-424F0BA101E1}"/>
              </a:ext>
            </a:extLst>
          </p:cNvPr>
          <p:cNvSpPr>
            <a:spLocks noGrp="1"/>
          </p:cNvSpPr>
          <p:nvPr>
            <p:ph sz="quarter" idx="10"/>
          </p:nvPr>
        </p:nvSpPr>
        <p:spPr>
          <a:xfrm>
            <a:off x="472739" y="576418"/>
            <a:ext cx="7127469" cy="647200"/>
          </a:xfrm>
        </p:spPr>
        <p:txBody>
          <a:bodyPr>
            <a:normAutofit/>
          </a:bodyPr>
          <a:lstStyle/>
          <a:p>
            <a:r>
              <a:rPr lang="en-US" dirty="0"/>
              <a:t>AMPLIFICATION</a:t>
            </a:r>
          </a:p>
        </p:txBody>
      </p:sp>
    </p:spTree>
    <p:extLst>
      <p:ext uri="{BB962C8B-B14F-4D97-AF65-F5344CB8AC3E}">
        <p14:creationId xmlns:p14="http://schemas.microsoft.com/office/powerpoint/2010/main" val="1323110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E5811-B255-6788-2B29-FC13432407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A944A1-B654-D67A-B4E1-1B1ECB5E1E88}"/>
              </a:ext>
            </a:extLst>
          </p:cNvPr>
          <p:cNvSpPr>
            <a:spLocks noGrp="1"/>
          </p:cNvSpPr>
          <p:nvPr>
            <p:ph idx="1"/>
          </p:nvPr>
        </p:nvSpPr>
        <p:spPr>
          <a:xfrm>
            <a:off x="368135" y="1401759"/>
            <a:ext cx="10094026" cy="4636657"/>
          </a:xfrm>
        </p:spPr>
        <p:txBody>
          <a:bodyPr>
            <a:normAutofit/>
          </a:bodyPr>
          <a:lstStyle/>
          <a:p>
            <a:pPr>
              <a:buFont typeface="Wingdings" pitchFamily="2" charset="2"/>
              <a:buChar char="Ø"/>
            </a:pPr>
            <a:r>
              <a:rPr lang="en-US" dirty="0"/>
              <a:t>When a problem occurs, regardless of where, it needs to be escalated until it receives the resources necessary to fix the problem.</a:t>
            </a:r>
          </a:p>
          <a:p>
            <a:pPr>
              <a:buFont typeface="Wingdings" pitchFamily="2" charset="2"/>
              <a:buChar char="Ø"/>
            </a:pPr>
            <a:r>
              <a:rPr lang="en-US" dirty="0"/>
              <a:t>These problems might occur at one of three levels:</a:t>
            </a:r>
          </a:p>
          <a:p>
            <a:pPr lvl="1"/>
            <a:r>
              <a:rPr lang="en-US" b="1" u="sng" dirty="0"/>
              <a:t>Level 1</a:t>
            </a:r>
            <a:r>
              <a:rPr lang="en-US" dirty="0"/>
              <a:t>: The work in front of us; the objects we create or enhance.</a:t>
            </a:r>
          </a:p>
          <a:p>
            <a:pPr lvl="1"/>
            <a:r>
              <a:rPr lang="en-US" b="1" u="sng" dirty="0"/>
              <a:t>Level 2</a:t>
            </a:r>
            <a:r>
              <a:rPr lang="en-US" dirty="0"/>
              <a:t>: The tools and systems through which we work.</a:t>
            </a:r>
          </a:p>
          <a:p>
            <a:pPr lvl="1"/>
            <a:r>
              <a:rPr lang="en-US" b="1" u="sng" dirty="0"/>
              <a:t>Level 3</a:t>
            </a:r>
            <a:r>
              <a:rPr lang="en-US" dirty="0"/>
              <a:t>: The social circuitry of our organization.</a:t>
            </a:r>
          </a:p>
          <a:p>
            <a:pPr>
              <a:buFont typeface="Wingdings" pitchFamily="2" charset="2"/>
              <a:buChar char="Ø"/>
            </a:pPr>
            <a:r>
              <a:rPr lang="en-US" b="1" i="1" dirty="0"/>
              <a:t>Layer 3 is responsible for amplifying the problem in a way that it will be resolved.</a:t>
            </a:r>
          </a:p>
          <a:p>
            <a:pPr marL="457200" lvl="1"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6003BA20-2174-33A9-1B60-EC41524D5495}"/>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E8B6E042-D423-20B9-CE52-EC1C0A972CF2}"/>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74C5931E-4A8A-4162-77C9-3A57BF924BA3}"/>
              </a:ext>
            </a:extLst>
          </p:cNvPr>
          <p:cNvSpPr>
            <a:spLocks noGrp="1"/>
          </p:cNvSpPr>
          <p:nvPr>
            <p:ph idx="10"/>
          </p:nvPr>
        </p:nvSpPr>
        <p:spPr/>
        <p:txBody>
          <a:bodyPr/>
          <a:lstStyle/>
          <a:p>
            <a:r>
              <a:rPr lang="en-US" sz="4800" dirty="0"/>
              <a:t>Amplification</a:t>
            </a:r>
            <a:endParaRPr lang="en-US" sz="4000" dirty="0"/>
          </a:p>
        </p:txBody>
      </p:sp>
    </p:spTree>
    <p:extLst>
      <p:ext uri="{BB962C8B-B14F-4D97-AF65-F5344CB8AC3E}">
        <p14:creationId xmlns:p14="http://schemas.microsoft.com/office/powerpoint/2010/main" val="96903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438AD-0BC1-1970-7A90-7BE62BF13D5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66D5730-83ED-7FCC-91DE-6DD949D9C297}"/>
              </a:ext>
            </a:extLst>
          </p:cNvPr>
          <p:cNvSpPr>
            <a:spLocks noGrp="1"/>
          </p:cNvSpPr>
          <p:nvPr>
            <p:ph idx="1"/>
          </p:nvPr>
        </p:nvSpPr>
        <p:spPr>
          <a:xfrm>
            <a:off x="368135" y="1401759"/>
            <a:ext cx="10094026" cy="4636657"/>
          </a:xfrm>
        </p:spPr>
        <p:txBody>
          <a:bodyPr>
            <a:normAutofit/>
          </a:bodyPr>
          <a:lstStyle/>
          <a:p>
            <a:pPr>
              <a:buFont typeface="Wingdings" pitchFamily="2" charset="2"/>
              <a:buChar char="Ø"/>
            </a:pPr>
            <a:r>
              <a:rPr lang="en-US" dirty="0"/>
              <a:t>An organization must have defined paths of escalation.</a:t>
            </a:r>
          </a:p>
          <a:p>
            <a:pPr>
              <a:buFont typeface="Wingdings" pitchFamily="2" charset="2"/>
              <a:buChar char="Ø"/>
            </a:pPr>
            <a:r>
              <a:rPr lang="en-US" dirty="0"/>
              <a:t>Escalations can be initiated at any level.</a:t>
            </a:r>
          </a:p>
          <a:p>
            <a:pPr>
              <a:buFont typeface="Wingdings" pitchFamily="2" charset="2"/>
              <a:buChar char="Ø"/>
            </a:pPr>
            <a:r>
              <a:rPr lang="en-US" dirty="0"/>
              <a:t>Escalation must include bringing in managers who control the resources (people, money, equipment) to resolve the problem.</a:t>
            </a:r>
          </a:p>
          <a:p>
            <a:pPr marL="457200" lvl="1"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475C50FA-5192-820A-1D59-B4AFA5851FC1}"/>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263D28A8-C7E1-2133-D837-271C8512DE96}"/>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171F77B6-8A32-1E75-F2D9-88E53BF7D007}"/>
              </a:ext>
            </a:extLst>
          </p:cNvPr>
          <p:cNvSpPr>
            <a:spLocks noGrp="1"/>
          </p:cNvSpPr>
          <p:nvPr>
            <p:ph idx="10"/>
          </p:nvPr>
        </p:nvSpPr>
        <p:spPr/>
        <p:txBody>
          <a:bodyPr/>
          <a:lstStyle/>
          <a:p>
            <a:r>
              <a:rPr lang="en-US" sz="4800" dirty="0"/>
              <a:t>Amplification-</a:t>
            </a:r>
            <a:r>
              <a:rPr lang="en-US" sz="1600" dirty="0"/>
              <a:t> </a:t>
            </a:r>
            <a:r>
              <a:rPr lang="en-US" sz="4400" dirty="0"/>
              <a:t>Escalation</a:t>
            </a:r>
          </a:p>
        </p:txBody>
      </p:sp>
    </p:spTree>
    <p:extLst>
      <p:ext uri="{BB962C8B-B14F-4D97-AF65-F5344CB8AC3E}">
        <p14:creationId xmlns:p14="http://schemas.microsoft.com/office/powerpoint/2010/main" val="1032480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167B6-1905-F6FC-5B45-604CC3F2AAD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66C0E9-9451-5050-04AE-98D34B1A592D}"/>
              </a:ext>
            </a:extLst>
          </p:cNvPr>
          <p:cNvSpPr>
            <a:spLocks noGrp="1"/>
          </p:cNvSpPr>
          <p:nvPr>
            <p:ph sz="quarter" idx="11"/>
          </p:nvPr>
        </p:nvSpPr>
        <p:spPr/>
        <p:txBody>
          <a:bodyPr/>
          <a:lstStyle/>
          <a:p>
            <a:r>
              <a:rPr lang="en-US" dirty="0"/>
              <a:t>Ron Wilson</a:t>
            </a:r>
          </a:p>
          <a:p>
            <a:endParaRPr lang="en-US" dirty="0"/>
          </a:p>
        </p:txBody>
      </p:sp>
      <p:sp>
        <p:nvSpPr>
          <p:cNvPr id="5" name="Content Placeholder 4">
            <a:extLst>
              <a:ext uri="{FF2B5EF4-FFF2-40B4-BE49-F238E27FC236}">
                <a16:creationId xmlns:a16="http://schemas.microsoft.com/office/drawing/2014/main" id="{62246952-04C2-5805-5469-F88CE839A270}"/>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pic>
        <p:nvPicPr>
          <p:cNvPr id="15" name="Content Placeholder 14" descr="A book cover with light bulbs&#10;&#10;Description automatically generated">
            <a:extLst>
              <a:ext uri="{FF2B5EF4-FFF2-40B4-BE49-F238E27FC236}">
                <a16:creationId xmlns:a16="http://schemas.microsoft.com/office/drawing/2014/main" id="{255B02DA-87D1-8D50-ACD6-5E5264B2BB4B}"/>
              </a:ext>
            </a:extLst>
          </p:cNvPr>
          <p:cNvPicPr>
            <a:picLocks noGrp="1" noChangeAspect="1"/>
          </p:cNvPicPr>
          <p:nvPr>
            <p:ph idx="4294967295"/>
          </p:nvPr>
        </p:nvPicPr>
        <p:blipFill>
          <a:blip r:embed="rId2"/>
          <a:stretch>
            <a:fillRect/>
          </a:stretch>
        </p:blipFill>
        <p:spPr>
          <a:xfrm>
            <a:off x="4278117" y="1398588"/>
            <a:ext cx="2902341" cy="4351337"/>
          </a:xfrm>
        </p:spPr>
      </p:pic>
      <p:sp>
        <p:nvSpPr>
          <p:cNvPr id="13" name="Content Placeholder 12">
            <a:extLst>
              <a:ext uri="{FF2B5EF4-FFF2-40B4-BE49-F238E27FC236}">
                <a16:creationId xmlns:a16="http://schemas.microsoft.com/office/drawing/2014/main" id="{8FC9471D-77C9-75B1-320C-A80B40D2C2E7}"/>
              </a:ext>
            </a:extLst>
          </p:cNvPr>
          <p:cNvSpPr>
            <a:spLocks noGrp="1"/>
          </p:cNvSpPr>
          <p:nvPr>
            <p:ph sz="quarter" idx="10"/>
          </p:nvPr>
        </p:nvSpPr>
        <p:spPr>
          <a:xfrm>
            <a:off x="472739" y="576418"/>
            <a:ext cx="7127469" cy="647200"/>
          </a:xfrm>
        </p:spPr>
        <p:txBody>
          <a:bodyPr>
            <a:normAutofit/>
          </a:bodyPr>
          <a:lstStyle/>
          <a:p>
            <a:r>
              <a:rPr lang="en-US" dirty="0"/>
              <a:t>CASE STUDY-POWIN</a:t>
            </a:r>
          </a:p>
        </p:txBody>
      </p:sp>
    </p:spTree>
    <p:extLst>
      <p:ext uri="{BB962C8B-B14F-4D97-AF65-F5344CB8AC3E}">
        <p14:creationId xmlns:p14="http://schemas.microsoft.com/office/powerpoint/2010/main" val="2822865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CB410-D252-20EE-DF33-63860A1806D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EEB400-FD84-0842-FAEC-E5D985870E6E}"/>
              </a:ext>
            </a:extLst>
          </p:cNvPr>
          <p:cNvSpPr>
            <a:spLocks noGrp="1"/>
          </p:cNvSpPr>
          <p:nvPr>
            <p:ph idx="1"/>
          </p:nvPr>
        </p:nvSpPr>
        <p:spPr>
          <a:xfrm>
            <a:off x="368135" y="1401759"/>
            <a:ext cx="8894618" cy="4636657"/>
          </a:xfrm>
        </p:spPr>
        <p:txBody>
          <a:bodyPr>
            <a:normAutofit/>
          </a:bodyPr>
          <a:lstStyle/>
          <a:p>
            <a:pPr>
              <a:buFont typeface="Wingdings" panose="05000000000000000000" pitchFamily="2" charset="2"/>
              <a:buChar char="Ø"/>
            </a:pPr>
            <a:r>
              <a:rPr lang="en-US" dirty="0"/>
              <a:t>Initially started as a recommendation to read the book for the software leadership team</a:t>
            </a:r>
          </a:p>
          <a:p>
            <a:pPr>
              <a:buFont typeface="Wingdings" panose="05000000000000000000" pitchFamily="2" charset="2"/>
              <a:buChar char="Ø"/>
            </a:pPr>
            <a:r>
              <a:rPr lang="en-US" dirty="0"/>
              <a:t>The leader of the team read the book, encouraged others to read the book and made a presentation for the whole organization</a:t>
            </a:r>
          </a:p>
          <a:p>
            <a:pPr>
              <a:buFont typeface="Wingdings" panose="05000000000000000000" pitchFamily="2" charset="2"/>
              <a:buChar char="Ø"/>
            </a:pPr>
            <a:r>
              <a:rPr lang="en-US" dirty="0"/>
              <a:t>Team leveraged principles from the book and terminology to make incremental changes</a:t>
            </a:r>
          </a:p>
          <a:p>
            <a:pPr>
              <a:buFont typeface="Wingdings" panose="05000000000000000000" pitchFamily="2" charset="2"/>
              <a:buChar char="Ø"/>
            </a:pPr>
            <a:r>
              <a:rPr lang="en-US" dirty="0"/>
              <a:t>Powin has a long way to go, we aren’t there yet!</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9A1DEBF7-6F65-8CB3-80AC-0592FAAAED97}"/>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71C5CB20-F959-3C12-8ABA-CD5B2A41438F}"/>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BAB57A0F-53E0-6D0F-B824-F382FECE8332}"/>
              </a:ext>
            </a:extLst>
          </p:cNvPr>
          <p:cNvSpPr>
            <a:spLocks noGrp="1"/>
          </p:cNvSpPr>
          <p:nvPr>
            <p:ph idx="10"/>
          </p:nvPr>
        </p:nvSpPr>
        <p:spPr/>
        <p:txBody>
          <a:bodyPr/>
          <a:lstStyle/>
          <a:p>
            <a:r>
              <a:rPr lang="en-US" sz="4800" dirty="0"/>
              <a:t>Powin</a:t>
            </a:r>
            <a:endParaRPr lang="en-US" sz="4000" dirty="0"/>
          </a:p>
        </p:txBody>
      </p:sp>
    </p:spTree>
    <p:extLst>
      <p:ext uri="{BB962C8B-B14F-4D97-AF65-F5344CB8AC3E}">
        <p14:creationId xmlns:p14="http://schemas.microsoft.com/office/powerpoint/2010/main" val="956784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D63A9-32EA-8DF7-F3C1-1BEACD62606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D90B909-3A90-C4D7-3964-79879A42A7B5}"/>
              </a:ext>
            </a:extLst>
          </p:cNvPr>
          <p:cNvSpPr>
            <a:spLocks noGrp="1"/>
          </p:cNvSpPr>
          <p:nvPr>
            <p:ph idx="1"/>
          </p:nvPr>
        </p:nvSpPr>
        <p:spPr>
          <a:xfrm>
            <a:off x="368135" y="1401759"/>
            <a:ext cx="8894618" cy="4636657"/>
          </a:xfrm>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5B5E0186-9F1C-68CC-EAE7-8E93D741D488}"/>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E22ABC57-13CB-0EFF-5C10-2A1A58CC39F9}"/>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AC18D7E7-9E47-2484-FB84-595B2E5A0842}"/>
              </a:ext>
            </a:extLst>
          </p:cNvPr>
          <p:cNvSpPr>
            <a:spLocks noGrp="1"/>
          </p:cNvSpPr>
          <p:nvPr>
            <p:ph idx="10"/>
          </p:nvPr>
        </p:nvSpPr>
        <p:spPr/>
        <p:txBody>
          <a:bodyPr/>
          <a:lstStyle/>
          <a:p>
            <a:r>
              <a:rPr lang="en-US" sz="4000" dirty="0"/>
              <a:t>Powin: Danger Zone to Winning Zone</a:t>
            </a:r>
          </a:p>
        </p:txBody>
      </p:sp>
      <p:graphicFrame>
        <p:nvGraphicFramePr>
          <p:cNvPr id="3" name="Table 2">
            <a:extLst>
              <a:ext uri="{FF2B5EF4-FFF2-40B4-BE49-F238E27FC236}">
                <a16:creationId xmlns:a16="http://schemas.microsoft.com/office/drawing/2014/main" id="{98079BEB-7141-BDD7-EB3D-D60F8F188BBA}"/>
              </a:ext>
            </a:extLst>
          </p:cNvPr>
          <p:cNvGraphicFramePr>
            <a:graphicFrameLocks noGrp="1"/>
          </p:cNvGraphicFramePr>
          <p:nvPr>
            <p:extLst>
              <p:ext uri="{D42A27DB-BD31-4B8C-83A1-F6EECF244321}">
                <p14:modId xmlns:p14="http://schemas.microsoft.com/office/powerpoint/2010/main" val="3990788300"/>
              </p:ext>
            </p:extLst>
          </p:nvPr>
        </p:nvGraphicFramePr>
        <p:xfrm>
          <a:off x="1608293" y="1265931"/>
          <a:ext cx="8127999" cy="4211320"/>
        </p:xfrm>
        <a:graphic>
          <a:graphicData uri="http://schemas.openxmlformats.org/drawingml/2006/table">
            <a:tbl>
              <a:tblPr firstRow="1" bandRow="1">
                <a:tableStyleId>{5C22544A-7EE6-4342-B048-85BDC9FD1C3A}</a:tableStyleId>
              </a:tblPr>
              <a:tblGrid>
                <a:gridCol w="1871177">
                  <a:extLst>
                    <a:ext uri="{9D8B030D-6E8A-4147-A177-3AD203B41FA5}">
                      <a16:colId xmlns:a16="http://schemas.microsoft.com/office/drawing/2014/main" val="3415409157"/>
                    </a:ext>
                  </a:extLst>
                </a:gridCol>
                <a:gridCol w="2790701">
                  <a:extLst>
                    <a:ext uri="{9D8B030D-6E8A-4147-A177-3AD203B41FA5}">
                      <a16:colId xmlns:a16="http://schemas.microsoft.com/office/drawing/2014/main" val="1841288831"/>
                    </a:ext>
                  </a:extLst>
                </a:gridCol>
                <a:gridCol w="3466121">
                  <a:extLst>
                    <a:ext uri="{9D8B030D-6E8A-4147-A177-3AD203B41FA5}">
                      <a16:colId xmlns:a16="http://schemas.microsoft.com/office/drawing/2014/main" val="4049295562"/>
                    </a:ext>
                  </a:extLst>
                </a:gridCol>
              </a:tblGrid>
              <a:tr h="370840">
                <a:tc>
                  <a:txBody>
                    <a:bodyPr/>
                    <a:lstStyle/>
                    <a:p>
                      <a:r>
                        <a:rPr lang="en-US" dirty="0"/>
                        <a:t>Dimensions</a:t>
                      </a:r>
                    </a:p>
                  </a:txBody>
                  <a:tcPr/>
                </a:tc>
                <a:tc>
                  <a:txBody>
                    <a:bodyPr/>
                    <a:lstStyle/>
                    <a:p>
                      <a:r>
                        <a:rPr lang="en-US" dirty="0"/>
                        <a:t>Danger Zone</a:t>
                      </a:r>
                    </a:p>
                  </a:txBody>
                  <a:tcPr/>
                </a:tc>
                <a:tc>
                  <a:txBody>
                    <a:bodyPr/>
                    <a:lstStyle/>
                    <a:p>
                      <a:r>
                        <a:rPr lang="en-US" dirty="0"/>
                        <a:t>Winning Zone</a:t>
                      </a:r>
                    </a:p>
                  </a:txBody>
                  <a:tcPr/>
                </a:tc>
                <a:extLst>
                  <a:ext uri="{0D108BD9-81ED-4DB2-BD59-A6C34878D82A}">
                    <a16:rowId xmlns:a16="http://schemas.microsoft.com/office/drawing/2014/main" val="1423327756"/>
                  </a:ext>
                </a:extLst>
              </a:tr>
              <a:tr h="370840">
                <a:tc>
                  <a:txBody>
                    <a:bodyPr/>
                    <a:lstStyle/>
                    <a:p>
                      <a:r>
                        <a:rPr lang="en-US" dirty="0"/>
                        <a:t>Documentation</a:t>
                      </a:r>
                    </a:p>
                  </a:txBody>
                  <a:tcPr/>
                </a:tc>
                <a:tc>
                  <a:txBody>
                    <a:bodyPr/>
                    <a:lstStyle/>
                    <a:p>
                      <a:r>
                        <a:rPr lang="en-US" dirty="0"/>
                        <a:t>Poor.  Some information was documented by not kept up to date.  The most current information was stored in the heads of key team members.</a:t>
                      </a:r>
                    </a:p>
                  </a:txBody>
                  <a:tcPr/>
                </a:tc>
                <a:tc>
                  <a:txBody>
                    <a:bodyPr/>
                    <a:lstStyle/>
                    <a:p>
                      <a:r>
                        <a:rPr lang="en-US" dirty="0"/>
                        <a:t>More emphasis placed on creating better requirements and specification documents and updating when things are changed.</a:t>
                      </a:r>
                    </a:p>
                  </a:txBody>
                  <a:tcPr/>
                </a:tc>
                <a:extLst>
                  <a:ext uri="{0D108BD9-81ED-4DB2-BD59-A6C34878D82A}">
                    <a16:rowId xmlns:a16="http://schemas.microsoft.com/office/drawing/2014/main" val="1966804949"/>
                  </a:ext>
                </a:extLst>
              </a:tr>
              <a:tr h="370840">
                <a:tc>
                  <a:txBody>
                    <a:bodyPr/>
                    <a:lstStyle/>
                    <a:p>
                      <a:r>
                        <a:rPr lang="en-US" dirty="0"/>
                        <a:t>Knowledge</a:t>
                      </a:r>
                    </a:p>
                  </a:txBody>
                  <a:tcPr/>
                </a:tc>
                <a:tc>
                  <a:txBody>
                    <a:bodyPr/>
                    <a:lstStyle/>
                    <a:p>
                      <a:r>
                        <a:rPr lang="en-US" dirty="0"/>
                        <a:t>Senior leaders of teams.  Lack of time to share and document.</a:t>
                      </a:r>
                    </a:p>
                  </a:txBody>
                  <a:tcPr/>
                </a:tc>
                <a:tc>
                  <a:txBody>
                    <a:bodyPr/>
                    <a:lstStyle/>
                    <a:p>
                      <a:r>
                        <a:rPr lang="en-US" dirty="0"/>
                        <a:t>Information was documented and cross-training was distributed across teams</a:t>
                      </a:r>
                    </a:p>
                  </a:txBody>
                  <a:tcPr/>
                </a:tc>
                <a:extLst>
                  <a:ext uri="{0D108BD9-81ED-4DB2-BD59-A6C34878D82A}">
                    <a16:rowId xmlns:a16="http://schemas.microsoft.com/office/drawing/2014/main" val="1744324995"/>
                  </a:ext>
                </a:extLst>
              </a:tr>
              <a:tr h="370840">
                <a:tc>
                  <a:txBody>
                    <a:bodyPr/>
                    <a:lstStyle/>
                    <a:p>
                      <a:r>
                        <a:rPr lang="en-US" dirty="0"/>
                        <a:t>Process</a:t>
                      </a:r>
                    </a:p>
                  </a:txBody>
                  <a:tcPr/>
                </a:tc>
                <a:tc>
                  <a:txBody>
                    <a:bodyPr/>
                    <a:lstStyle/>
                    <a:p>
                      <a:r>
                        <a:rPr lang="en-US" dirty="0"/>
                        <a:t>There was a loosely defined process but was often not followed.  It was poorly documented.</a:t>
                      </a:r>
                    </a:p>
                  </a:txBody>
                  <a:tcPr/>
                </a:tc>
                <a:tc>
                  <a:txBody>
                    <a:bodyPr/>
                    <a:lstStyle/>
                    <a:p>
                      <a:r>
                        <a:rPr lang="en-US" dirty="0"/>
                        <a:t>Documented and implemented a process.  Shared the process with the entire team.  Reinforced process when it isn’t followed.</a:t>
                      </a:r>
                    </a:p>
                  </a:txBody>
                  <a:tcPr/>
                </a:tc>
                <a:extLst>
                  <a:ext uri="{0D108BD9-81ED-4DB2-BD59-A6C34878D82A}">
                    <a16:rowId xmlns:a16="http://schemas.microsoft.com/office/drawing/2014/main" val="1950031744"/>
                  </a:ext>
                </a:extLst>
              </a:tr>
            </a:tbl>
          </a:graphicData>
        </a:graphic>
      </p:graphicFrame>
    </p:spTree>
    <p:extLst>
      <p:ext uri="{BB962C8B-B14F-4D97-AF65-F5344CB8AC3E}">
        <p14:creationId xmlns:p14="http://schemas.microsoft.com/office/powerpoint/2010/main" val="1316026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93EB6-1F5D-38D9-BDBF-88065A0A345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B33986-FE9C-5B6E-599B-70634E214C10}"/>
              </a:ext>
            </a:extLst>
          </p:cNvPr>
          <p:cNvSpPr>
            <a:spLocks noGrp="1"/>
          </p:cNvSpPr>
          <p:nvPr>
            <p:ph idx="1"/>
          </p:nvPr>
        </p:nvSpPr>
        <p:spPr>
          <a:xfrm>
            <a:off x="830561" y="1443336"/>
            <a:ext cx="10515600" cy="4351338"/>
          </a:xfrm>
        </p:spPr>
        <p:txBody>
          <a:bodyPr>
            <a:normAutofit/>
          </a:bodyPr>
          <a:lstStyle/>
          <a:p>
            <a:pPr marL="0" indent="0">
              <a:buNone/>
            </a:pPr>
            <a:r>
              <a:rPr lang="en-US" dirty="0"/>
              <a:t>Gene Kim has written many books</a:t>
            </a:r>
          </a:p>
          <a:p>
            <a:pPr lvl="1"/>
            <a:r>
              <a:rPr lang="en-US" dirty="0"/>
              <a:t>DevOps Handbook</a:t>
            </a:r>
          </a:p>
          <a:p>
            <a:pPr lvl="1"/>
            <a:r>
              <a:rPr lang="en-US" dirty="0"/>
              <a:t>Accelerate</a:t>
            </a:r>
          </a:p>
          <a:p>
            <a:pPr lvl="1"/>
            <a:r>
              <a:rPr lang="en-US" dirty="0"/>
              <a:t>Phoenix Project</a:t>
            </a:r>
          </a:p>
          <a:p>
            <a:pPr lvl="1"/>
            <a:r>
              <a:rPr lang="en-US" dirty="0"/>
              <a:t>Unicorn Project</a:t>
            </a:r>
          </a:p>
          <a:p>
            <a:pPr lvl="1"/>
            <a:r>
              <a:rPr lang="en-US" dirty="0"/>
              <a:t>Wiring the Winning Organization</a:t>
            </a:r>
          </a:p>
          <a:p>
            <a:r>
              <a:rPr lang="en-US" dirty="0"/>
              <a:t>Highly recommended</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81401E1C-BAE1-A97C-018A-CB20849F6DAE}"/>
              </a:ext>
            </a:extLst>
          </p:cNvPr>
          <p:cNvSpPr>
            <a:spLocks noGrp="1"/>
          </p:cNvSpPr>
          <p:nvPr>
            <p:ph sz="quarter" idx="11"/>
          </p:nvPr>
        </p:nvSpPr>
        <p:spPr/>
        <p:txBody>
          <a:bodyPr/>
          <a:lstStyle/>
          <a:p>
            <a:r>
              <a:rPr lang="en-US"/>
              <a:t>Ron Wilson</a:t>
            </a:r>
          </a:p>
        </p:txBody>
      </p:sp>
      <p:sp>
        <p:nvSpPr>
          <p:cNvPr id="11" name="Content Placeholder 10">
            <a:extLst>
              <a:ext uri="{FF2B5EF4-FFF2-40B4-BE49-F238E27FC236}">
                <a16:creationId xmlns:a16="http://schemas.microsoft.com/office/drawing/2014/main" id="{990C64DC-62DD-EFF9-2385-A6A1038EEC3E}"/>
              </a:ext>
            </a:extLst>
          </p:cNvPr>
          <p:cNvSpPr>
            <a:spLocks noGrp="1"/>
          </p:cNvSpPr>
          <p:nvPr>
            <p:ph sz="quarter" idx="12"/>
          </p:nvPr>
        </p:nvSpPr>
        <p:spPr/>
        <p:txBody>
          <a:bodyPr/>
          <a:lstStyle/>
          <a:p>
            <a:r>
              <a:rPr lang="en-US" sz="1200" dirty="0"/>
              <a:t>Leveraging Wiring the Winning Organization for Organizational Transformation</a:t>
            </a:r>
          </a:p>
          <a:p>
            <a:endParaRPr lang="en-US"/>
          </a:p>
        </p:txBody>
      </p:sp>
      <p:sp>
        <p:nvSpPr>
          <p:cNvPr id="9" name="Content Placeholder 8">
            <a:extLst>
              <a:ext uri="{FF2B5EF4-FFF2-40B4-BE49-F238E27FC236}">
                <a16:creationId xmlns:a16="http://schemas.microsoft.com/office/drawing/2014/main" id="{B2686AAC-5F61-C5A2-263E-ABB395ED12C4}"/>
              </a:ext>
            </a:extLst>
          </p:cNvPr>
          <p:cNvSpPr>
            <a:spLocks noGrp="1"/>
          </p:cNvSpPr>
          <p:nvPr>
            <p:ph idx="10"/>
          </p:nvPr>
        </p:nvSpPr>
        <p:spPr/>
        <p:txBody>
          <a:bodyPr/>
          <a:lstStyle/>
          <a:p>
            <a:r>
              <a:rPr lang="en-US" sz="5400" dirty="0"/>
              <a:t>Authors: Gene Kim</a:t>
            </a:r>
          </a:p>
        </p:txBody>
      </p:sp>
    </p:spTree>
    <p:extLst>
      <p:ext uri="{BB962C8B-B14F-4D97-AF65-F5344CB8AC3E}">
        <p14:creationId xmlns:p14="http://schemas.microsoft.com/office/powerpoint/2010/main" val="1828190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5B160-16F8-B87C-EC9B-44535F1BF73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2BD018-5F71-BAB2-DF5A-B9ABFAFF935C}"/>
              </a:ext>
            </a:extLst>
          </p:cNvPr>
          <p:cNvSpPr>
            <a:spLocks noGrp="1"/>
          </p:cNvSpPr>
          <p:nvPr>
            <p:ph idx="1"/>
          </p:nvPr>
        </p:nvSpPr>
        <p:spPr>
          <a:xfrm>
            <a:off x="285008" y="1211754"/>
            <a:ext cx="8894618" cy="4636657"/>
          </a:xfrm>
        </p:spPr>
        <p:txBody>
          <a:bodyPr>
            <a:normAutofit lnSpcReduction="10000"/>
          </a:bodyPr>
          <a:lstStyle/>
          <a:p>
            <a:pPr>
              <a:buFont typeface="Wingdings" panose="05000000000000000000" pitchFamily="2" charset="2"/>
              <a:buChar char="Ø"/>
            </a:pPr>
            <a:r>
              <a:rPr lang="en-US" dirty="0"/>
              <a:t>A new feature was being developed but it was riddled with defects when it got to QA.  Instead of pushing through, testing was paused, development put more effort in unit and smoke tests, then testing resumed which resulted in less defects in testing which increased testing velocity.</a:t>
            </a:r>
          </a:p>
          <a:p>
            <a:pPr>
              <a:buFont typeface="Wingdings" panose="05000000000000000000" pitchFamily="2" charset="2"/>
              <a:buChar char="Ø"/>
            </a:pPr>
            <a:r>
              <a:rPr lang="en-US" dirty="0"/>
              <a:t>A complex feature needed to be tested.  The test cases were at a high-level and we had several different sets across multiple teams.  Testing needed to be completed at the integration level but there was confusion in how the whole product needed to be tested.  Instead of pushing through the chaos, testing was paused and detailed test cases were created which improved product knowledge and helped to reduce future frustration for subsequent releases.</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1914A601-09F2-E433-547E-2EA61A58E5FD}"/>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FB5A811D-13B2-B244-B4CD-C064E83D8C6D}"/>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EE1A5A11-0A21-B391-7565-AC1CB0066F51}"/>
              </a:ext>
            </a:extLst>
          </p:cNvPr>
          <p:cNvSpPr>
            <a:spLocks noGrp="1"/>
          </p:cNvSpPr>
          <p:nvPr>
            <p:ph idx="10"/>
          </p:nvPr>
        </p:nvSpPr>
        <p:spPr/>
        <p:txBody>
          <a:bodyPr/>
          <a:lstStyle/>
          <a:p>
            <a:r>
              <a:rPr lang="en-US" sz="4800" dirty="0"/>
              <a:t>Powin-Slowification in Action</a:t>
            </a:r>
            <a:endParaRPr lang="en-US" sz="4000" dirty="0"/>
          </a:p>
        </p:txBody>
      </p:sp>
    </p:spTree>
    <p:extLst>
      <p:ext uri="{BB962C8B-B14F-4D97-AF65-F5344CB8AC3E}">
        <p14:creationId xmlns:p14="http://schemas.microsoft.com/office/powerpoint/2010/main" val="1524932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0CE20-27E6-29C3-6C79-D7B2EF37340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3037B8-05FC-86D2-0260-C466F5196DBB}"/>
              </a:ext>
            </a:extLst>
          </p:cNvPr>
          <p:cNvSpPr>
            <a:spLocks noGrp="1"/>
          </p:cNvSpPr>
          <p:nvPr>
            <p:ph idx="1"/>
          </p:nvPr>
        </p:nvSpPr>
        <p:spPr>
          <a:xfrm>
            <a:off x="368135" y="1347617"/>
            <a:ext cx="7077694" cy="4690800"/>
          </a:xfrm>
        </p:spPr>
        <p:txBody>
          <a:bodyPr>
            <a:normAutofit/>
          </a:bodyPr>
          <a:lstStyle/>
          <a:p>
            <a:pPr>
              <a:buFont typeface="Wingdings" panose="05000000000000000000" pitchFamily="2" charset="2"/>
              <a:buChar char="Ø"/>
            </a:pPr>
            <a:r>
              <a:rPr lang="en-US" dirty="0"/>
              <a:t>Corporate training</a:t>
            </a:r>
          </a:p>
          <a:p>
            <a:pPr>
              <a:buFont typeface="Wingdings" panose="05000000000000000000" pitchFamily="2" charset="2"/>
              <a:buChar char="Ø"/>
            </a:pPr>
            <a:r>
              <a:rPr lang="en-US" dirty="0"/>
              <a:t>Lunch and Learn</a:t>
            </a:r>
          </a:p>
          <a:p>
            <a:pPr lvl="1">
              <a:buFont typeface="Wingdings" panose="05000000000000000000" pitchFamily="2" charset="2"/>
              <a:buChar char="Ø"/>
            </a:pPr>
            <a:r>
              <a:rPr lang="en-US" dirty="0"/>
              <a:t>Sessions are recorded for reference and new team members</a:t>
            </a:r>
          </a:p>
          <a:p>
            <a:pPr>
              <a:buFont typeface="Wingdings" panose="05000000000000000000" pitchFamily="2" charset="2"/>
              <a:buChar char="Ø"/>
            </a:pPr>
            <a:r>
              <a:rPr lang="en-US" dirty="0"/>
              <a:t>Checklists</a:t>
            </a:r>
          </a:p>
          <a:p>
            <a:pPr>
              <a:buFont typeface="Wingdings" panose="05000000000000000000" pitchFamily="2" charset="2"/>
              <a:buChar char="Ø"/>
            </a:pPr>
            <a:r>
              <a:rPr lang="en-US" dirty="0"/>
              <a:t>Cross training across teams</a:t>
            </a:r>
          </a:p>
          <a:p>
            <a:pPr>
              <a:buFont typeface="Wingdings" panose="05000000000000000000" pitchFamily="2" charset="2"/>
              <a:buChar char="Ø"/>
            </a:pPr>
            <a:r>
              <a:rPr lang="en-US" dirty="0"/>
              <a:t>Stakeholder Demos</a:t>
            </a:r>
          </a:p>
          <a:p>
            <a:pPr>
              <a:buFont typeface="Wingdings" panose="05000000000000000000" pitchFamily="2" charset="2"/>
              <a:buChar char="Ø"/>
            </a:pPr>
            <a:r>
              <a:rPr lang="en-US" dirty="0"/>
              <a:t>JIRA</a:t>
            </a:r>
          </a:p>
          <a:p>
            <a:pPr>
              <a:buFont typeface="Wingdings" panose="05000000000000000000" pitchFamily="2" charset="2"/>
              <a:buChar char="Ø"/>
            </a:pPr>
            <a:r>
              <a:rPr lang="en-US" dirty="0"/>
              <a:t>Test cases</a:t>
            </a:r>
          </a:p>
          <a:p>
            <a:pPr>
              <a:buFont typeface="Wingdings" panose="05000000000000000000" pitchFamily="2" charset="2"/>
              <a:buChar char="Ø"/>
            </a:pPr>
            <a:r>
              <a:rPr lang="en-US" dirty="0"/>
              <a:t>Automated test cases</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38A7F861-E027-EC94-E845-5523AFFC6181}"/>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399AF822-DD2E-FCE7-0046-2EB73CBF4BEE}"/>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A0D5976B-8526-2860-07CF-69F66F421E1D}"/>
              </a:ext>
            </a:extLst>
          </p:cNvPr>
          <p:cNvSpPr>
            <a:spLocks noGrp="1"/>
          </p:cNvSpPr>
          <p:nvPr>
            <p:ph idx="10"/>
          </p:nvPr>
        </p:nvSpPr>
        <p:spPr>
          <a:xfrm>
            <a:off x="841674" y="376585"/>
            <a:ext cx="10504487" cy="971032"/>
          </a:xfrm>
        </p:spPr>
        <p:txBody>
          <a:bodyPr/>
          <a:lstStyle/>
          <a:p>
            <a:r>
              <a:rPr lang="en-US" sz="4400" dirty="0"/>
              <a:t>Powin – Capture Knowledge</a:t>
            </a:r>
          </a:p>
        </p:txBody>
      </p:sp>
    </p:spTree>
    <p:extLst>
      <p:ext uri="{BB962C8B-B14F-4D97-AF65-F5344CB8AC3E}">
        <p14:creationId xmlns:p14="http://schemas.microsoft.com/office/powerpoint/2010/main" val="387730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920E9-67FB-23F4-2DE4-05607BCA3B5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5CF9DC3-581B-193A-E073-FEDDE1B141AB}"/>
              </a:ext>
            </a:extLst>
          </p:cNvPr>
          <p:cNvSpPr>
            <a:spLocks noGrp="1"/>
          </p:cNvSpPr>
          <p:nvPr>
            <p:ph idx="1"/>
          </p:nvPr>
        </p:nvSpPr>
        <p:spPr>
          <a:xfrm>
            <a:off x="368135" y="1401759"/>
            <a:ext cx="8894618" cy="4636657"/>
          </a:xfrm>
        </p:spPr>
        <p:txBody>
          <a:bodyPr>
            <a:normAutofit/>
          </a:bodyPr>
          <a:lstStyle/>
          <a:p>
            <a:pPr>
              <a:buFont typeface="Wingdings" panose="05000000000000000000" pitchFamily="2" charset="2"/>
              <a:buChar char="Ø"/>
            </a:pPr>
            <a:r>
              <a:rPr lang="en-US" dirty="0"/>
              <a:t>New features were being developed and the timeline to complete development and testing spanned multiple releases.  Instead of continuing to operate in this way, features were split in increments and features were deployed faster to the customer.</a:t>
            </a:r>
          </a:p>
          <a:p>
            <a:pPr>
              <a:buFont typeface="Wingdings" panose="05000000000000000000" pitchFamily="2" charset="2"/>
              <a:buChar char="Ø"/>
            </a:pPr>
            <a:r>
              <a:rPr lang="en-US" dirty="0"/>
              <a:t>There are a series of testing activities which need to be completed for a given feature.  While those processes are defined within the Standard Operating Procedures document, they weren’t always being followed.  A series of Jira tasks were automatically created with each new feature.  This helped to ensure those processes were consistently followed across all teams.</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1E610884-7A5D-0FC4-2CF8-04937B731E14}"/>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B895C21A-ABBA-FC73-0499-58109F578EDD}"/>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06FF9622-3CE2-BAA4-7089-1E47B313DBFB}"/>
              </a:ext>
            </a:extLst>
          </p:cNvPr>
          <p:cNvSpPr>
            <a:spLocks noGrp="1"/>
          </p:cNvSpPr>
          <p:nvPr>
            <p:ph idx="10"/>
          </p:nvPr>
        </p:nvSpPr>
        <p:spPr/>
        <p:txBody>
          <a:bodyPr/>
          <a:lstStyle/>
          <a:p>
            <a:r>
              <a:rPr lang="en-US" sz="4800" dirty="0"/>
              <a:t>Powin-Simplification in Action</a:t>
            </a:r>
            <a:endParaRPr lang="en-US" sz="4000" dirty="0"/>
          </a:p>
        </p:txBody>
      </p:sp>
    </p:spTree>
    <p:extLst>
      <p:ext uri="{BB962C8B-B14F-4D97-AF65-F5344CB8AC3E}">
        <p14:creationId xmlns:p14="http://schemas.microsoft.com/office/powerpoint/2010/main" val="3350192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05C9E-D088-D63A-2087-28856C237D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FA11F83-6729-2C2A-FE3B-F4F8D9F47381}"/>
              </a:ext>
            </a:extLst>
          </p:cNvPr>
          <p:cNvSpPr>
            <a:spLocks noGrp="1"/>
          </p:cNvSpPr>
          <p:nvPr>
            <p:ph idx="1"/>
          </p:nvPr>
        </p:nvSpPr>
        <p:spPr>
          <a:xfrm>
            <a:off x="368135" y="1401759"/>
            <a:ext cx="8894618" cy="4636657"/>
          </a:xfrm>
        </p:spPr>
        <p:txBody>
          <a:bodyPr>
            <a:normAutofit/>
          </a:bodyPr>
          <a:lstStyle/>
          <a:p>
            <a:pPr>
              <a:buFont typeface="Wingdings" panose="05000000000000000000" pitchFamily="2" charset="2"/>
              <a:buChar char="Ø"/>
            </a:pPr>
            <a:r>
              <a:rPr lang="en-US" dirty="0"/>
              <a:t>New feature development wasn’t being followed.  Several features were put on hold until Acceptance Criteria, Checklists were updated before development and testing resumed</a:t>
            </a:r>
          </a:p>
          <a:p>
            <a:pPr>
              <a:buFont typeface="Wingdings" panose="05000000000000000000" pitchFamily="2" charset="2"/>
              <a:buChar char="Ø"/>
            </a:pPr>
            <a:r>
              <a:rPr lang="en-US" dirty="0"/>
              <a:t>While working on a critical project, defects were impacting the ability to complete testing.  Each blocking defect was escalated so those defects would get resolved and testing could complete.</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F5530AB4-429D-0EA0-F65A-7D925E0E834F}"/>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9901FAD3-E9F5-6BEF-A161-41DEE1A23210}"/>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9839D018-9F97-1C6C-C360-A0E646F61F4B}"/>
              </a:ext>
            </a:extLst>
          </p:cNvPr>
          <p:cNvSpPr>
            <a:spLocks noGrp="1"/>
          </p:cNvSpPr>
          <p:nvPr>
            <p:ph idx="10"/>
          </p:nvPr>
        </p:nvSpPr>
        <p:spPr/>
        <p:txBody>
          <a:bodyPr/>
          <a:lstStyle/>
          <a:p>
            <a:r>
              <a:rPr lang="en-US" sz="4800" dirty="0"/>
              <a:t>Powin-Amplification in Action</a:t>
            </a:r>
            <a:endParaRPr lang="en-US" sz="4000" dirty="0"/>
          </a:p>
        </p:txBody>
      </p:sp>
    </p:spTree>
    <p:extLst>
      <p:ext uri="{BB962C8B-B14F-4D97-AF65-F5344CB8AC3E}">
        <p14:creationId xmlns:p14="http://schemas.microsoft.com/office/powerpoint/2010/main" val="306474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771C1-D79E-D700-8C25-793CB46403A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F03397E-2236-AF98-2048-293EAAD4FFDE}"/>
              </a:ext>
            </a:extLst>
          </p:cNvPr>
          <p:cNvSpPr>
            <a:spLocks noGrp="1"/>
          </p:cNvSpPr>
          <p:nvPr>
            <p:ph sz="quarter" idx="11"/>
          </p:nvPr>
        </p:nvSpPr>
        <p:spPr/>
        <p:txBody>
          <a:bodyPr/>
          <a:lstStyle/>
          <a:p>
            <a:r>
              <a:rPr lang="en-US" dirty="0"/>
              <a:t>Ron Wilson</a:t>
            </a:r>
          </a:p>
          <a:p>
            <a:endParaRPr lang="en-US" dirty="0"/>
          </a:p>
        </p:txBody>
      </p:sp>
      <p:sp>
        <p:nvSpPr>
          <p:cNvPr id="5" name="Content Placeholder 4">
            <a:extLst>
              <a:ext uri="{FF2B5EF4-FFF2-40B4-BE49-F238E27FC236}">
                <a16:creationId xmlns:a16="http://schemas.microsoft.com/office/drawing/2014/main" id="{58533C42-628A-9F9B-0B8F-C33AB655C0D1}"/>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pic>
        <p:nvPicPr>
          <p:cNvPr id="15" name="Content Placeholder 14" descr="A book cover with light bulbs&#10;&#10;Description automatically generated">
            <a:extLst>
              <a:ext uri="{FF2B5EF4-FFF2-40B4-BE49-F238E27FC236}">
                <a16:creationId xmlns:a16="http://schemas.microsoft.com/office/drawing/2014/main" id="{ABE065A2-E70C-0A46-0F2D-339F4EF3DE7E}"/>
              </a:ext>
            </a:extLst>
          </p:cNvPr>
          <p:cNvPicPr>
            <a:picLocks noGrp="1" noChangeAspect="1"/>
          </p:cNvPicPr>
          <p:nvPr>
            <p:ph idx="4294967295"/>
          </p:nvPr>
        </p:nvPicPr>
        <p:blipFill>
          <a:blip r:embed="rId2"/>
          <a:stretch>
            <a:fillRect/>
          </a:stretch>
        </p:blipFill>
        <p:spPr>
          <a:xfrm>
            <a:off x="4278117" y="1398588"/>
            <a:ext cx="2902341" cy="4351337"/>
          </a:xfrm>
        </p:spPr>
      </p:pic>
      <p:sp>
        <p:nvSpPr>
          <p:cNvPr id="13" name="Content Placeholder 12">
            <a:extLst>
              <a:ext uri="{FF2B5EF4-FFF2-40B4-BE49-F238E27FC236}">
                <a16:creationId xmlns:a16="http://schemas.microsoft.com/office/drawing/2014/main" id="{C49BCCA3-DC58-94A4-E552-F1C02978A2CC}"/>
              </a:ext>
            </a:extLst>
          </p:cNvPr>
          <p:cNvSpPr>
            <a:spLocks noGrp="1"/>
          </p:cNvSpPr>
          <p:nvPr>
            <p:ph sz="quarter" idx="10"/>
          </p:nvPr>
        </p:nvSpPr>
        <p:spPr>
          <a:xfrm>
            <a:off x="472739" y="576418"/>
            <a:ext cx="7127469" cy="647200"/>
          </a:xfrm>
        </p:spPr>
        <p:txBody>
          <a:bodyPr>
            <a:normAutofit/>
          </a:bodyPr>
          <a:lstStyle/>
          <a:p>
            <a:r>
              <a:rPr lang="en-US" dirty="0"/>
              <a:t>CONCLUSION</a:t>
            </a:r>
          </a:p>
        </p:txBody>
      </p:sp>
    </p:spTree>
    <p:extLst>
      <p:ext uri="{BB962C8B-B14F-4D97-AF65-F5344CB8AC3E}">
        <p14:creationId xmlns:p14="http://schemas.microsoft.com/office/powerpoint/2010/main" val="1665057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F16C2-FAB0-0BF0-4ED5-C7AFCF605A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DF65E90-1380-DF58-97BD-DDFCF9CACC18}"/>
              </a:ext>
            </a:extLst>
          </p:cNvPr>
          <p:cNvSpPr>
            <a:spLocks noGrp="1"/>
          </p:cNvSpPr>
          <p:nvPr>
            <p:ph idx="1"/>
          </p:nvPr>
        </p:nvSpPr>
        <p:spPr>
          <a:xfrm>
            <a:off x="368135" y="1401759"/>
            <a:ext cx="8894618" cy="4636657"/>
          </a:xfrm>
        </p:spPr>
        <p:txBody>
          <a:bodyPr>
            <a:normAutofit/>
          </a:bodyPr>
          <a:lstStyle/>
          <a:p>
            <a:pPr>
              <a:buFont typeface="Wingdings" panose="05000000000000000000" pitchFamily="2" charset="2"/>
              <a:buChar char="Ø"/>
            </a:pPr>
            <a:r>
              <a:rPr lang="en-US" dirty="0"/>
              <a:t>Organizational Transformation is hard.  </a:t>
            </a:r>
          </a:p>
          <a:p>
            <a:pPr>
              <a:buFont typeface="Wingdings" panose="05000000000000000000" pitchFamily="2" charset="2"/>
              <a:buChar char="Ø"/>
            </a:pPr>
            <a:r>
              <a:rPr lang="en-US" dirty="0"/>
              <a:t>It requires change agents at all levels or the organization.</a:t>
            </a:r>
          </a:p>
          <a:p>
            <a:pPr>
              <a:buFont typeface="Wingdings" panose="05000000000000000000" pitchFamily="2" charset="2"/>
              <a:buChar char="Ø"/>
            </a:pPr>
            <a:r>
              <a:rPr lang="en-US" dirty="0"/>
              <a:t>It will not happen all at once.  The most effective approach is a series of small changes which will produce big results.</a:t>
            </a:r>
          </a:p>
          <a:p>
            <a:pPr>
              <a:buFont typeface="Wingdings" panose="05000000000000000000" pitchFamily="2" charset="2"/>
              <a:buChar char="Ø"/>
            </a:pPr>
            <a:r>
              <a:rPr lang="en-US" dirty="0"/>
              <a:t>Failure is accepted and encouraged.</a:t>
            </a:r>
          </a:p>
          <a:p>
            <a:pPr>
              <a:buFont typeface="Wingdings" panose="05000000000000000000" pitchFamily="2" charset="2"/>
              <a:buChar char="Ø"/>
            </a:pPr>
            <a:r>
              <a:rPr lang="en-US" dirty="0"/>
              <a:t>If you want to get started…</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042AAE86-9C1D-2F0E-C0BA-D74AA0709729}"/>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0FFDCE53-0575-4DD8-ACBD-3C2F97E48DA0}"/>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6D32A46B-F0D1-6311-61DE-256AA2FBC587}"/>
              </a:ext>
            </a:extLst>
          </p:cNvPr>
          <p:cNvSpPr>
            <a:spLocks noGrp="1"/>
          </p:cNvSpPr>
          <p:nvPr>
            <p:ph idx="10"/>
          </p:nvPr>
        </p:nvSpPr>
        <p:spPr/>
        <p:txBody>
          <a:bodyPr/>
          <a:lstStyle/>
          <a:p>
            <a:r>
              <a:rPr lang="en-US" sz="4800" dirty="0"/>
              <a:t>Conclusion</a:t>
            </a:r>
            <a:endParaRPr lang="en-US" sz="4000" dirty="0"/>
          </a:p>
        </p:txBody>
      </p:sp>
    </p:spTree>
    <p:extLst>
      <p:ext uri="{BB962C8B-B14F-4D97-AF65-F5344CB8AC3E}">
        <p14:creationId xmlns:p14="http://schemas.microsoft.com/office/powerpoint/2010/main" val="1446117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7018B-D05A-8435-1940-8C3FE3FA643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F314D84-1A89-6FAC-86BB-2C2F02FA2619}"/>
              </a:ext>
            </a:extLst>
          </p:cNvPr>
          <p:cNvSpPr>
            <a:spLocks noGrp="1"/>
          </p:cNvSpPr>
          <p:nvPr>
            <p:ph idx="1"/>
          </p:nvPr>
        </p:nvSpPr>
        <p:spPr>
          <a:xfrm>
            <a:off x="368135" y="1401759"/>
            <a:ext cx="8894618" cy="4636657"/>
          </a:xfrm>
        </p:spPr>
        <p:txBody>
          <a:bodyPr>
            <a:normAutofit/>
          </a:bodyPr>
          <a:lstStyle/>
          <a:p>
            <a:pPr marL="0" indent="0">
              <a:buNone/>
            </a:pPr>
            <a:r>
              <a:rPr lang="en-US" dirty="0">
                <a:solidFill>
                  <a:srgbClr val="000000"/>
                </a:solidFill>
                <a:effectLst/>
                <a:latin typeface="Arial" panose="020B0604020202020204" pitchFamily="34" charset="0"/>
              </a:rPr>
              <a:t>1. Read </a:t>
            </a:r>
            <a:r>
              <a:rPr lang="en-US" i="1" dirty="0">
                <a:solidFill>
                  <a:srgbClr val="000000"/>
                </a:solidFill>
                <a:effectLst/>
                <a:latin typeface="Arial" panose="020B0604020202020204" pitchFamily="34" charset="0"/>
              </a:rPr>
              <a:t>Wiring the Winning Organization</a:t>
            </a:r>
            <a:r>
              <a:rPr lang="en-US" dirty="0">
                <a:solidFill>
                  <a:srgbClr val="000000"/>
                </a:solidFill>
                <a:effectLst/>
                <a:latin typeface="Arial" panose="020B0604020202020204" pitchFamily="34" charset="0"/>
              </a:rPr>
              <a:t>.</a:t>
            </a:r>
          </a:p>
          <a:p>
            <a:pPr marL="0" indent="0">
              <a:buNone/>
            </a:pPr>
            <a:r>
              <a:rPr lang="en-US" dirty="0">
                <a:solidFill>
                  <a:srgbClr val="000000"/>
                </a:solidFill>
                <a:latin typeface="Arial" panose="020B0604020202020204" pitchFamily="34" charset="0"/>
              </a:rPr>
              <a:t>2. </a:t>
            </a:r>
            <a:r>
              <a:rPr lang="en-US" dirty="0">
                <a:solidFill>
                  <a:srgbClr val="000000"/>
                </a:solidFill>
                <a:effectLst/>
                <a:latin typeface="Arial" panose="020B0604020202020204" pitchFamily="34" charset="0"/>
              </a:rPr>
              <a:t>Recommend a few of the key leaders within your organization read the book and ask them if they would like regular meetings to review the book chapter by chapter.</a:t>
            </a:r>
          </a:p>
          <a:p>
            <a:pPr marL="0" indent="0">
              <a:buNone/>
            </a:pPr>
            <a:r>
              <a:rPr lang="en-US" dirty="0">
                <a:solidFill>
                  <a:srgbClr val="000000"/>
                </a:solidFill>
                <a:latin typeface="Arial" panose="020B0604020202020204" pitchFamily="34" charset="0"/>
              </a:rPr>
              <a:t>3. </a:t>
            </a:r>
            <a:r>
              <a:rPr lang="en-US" dirty="0">
                <a:solidFill>
                  <a:srgbClr val="000000"/>
                </a:solidFill>
                <a:effectLst/>
                <a:latin typeface="Arial" panose="020B0604020202020204" pitchFamily="34" charset="0"/>
              </a:rPr>
              <a:t>Identify ways to make a few small changes within the organization as a proof of concept.</a:t>
            </a:r>
          </a:p>
          <a:p>
            <a:pPr marL="0" indent="0">
              <a:buNone/>
            </a:pPr>
            <a:r>
              <a:rPr lang="en-US" dirty="0">
                <a:solidFill>
                  <a:srgbClr val="000000"/>
                </a:solidFill>
                <a:latin typeface="Arial" panose="020B0604020202020204" pitchFamily="34" charset="0"/>
              </a:rPr>
              <a:t>4. Implement within the broader organization.</a:t>
            </a:r>
          </a:p>
          <a:p>
            <a:pPr marL="0" indent="0">
              <a:buNone/>
            </a:pPr>
            <a:endParaRPr lang="en-US" dirty="0">
              <a:solidFill>
                <a:srgbClr val="000000"/>
              </a:solidFill>
              <a:effectLst/>
              <a:latin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You are a leader.  Go forth and conquer!</a:t>
            </a:r>
          </a:p>
          <a:p>
            <a:pPr marL="0" indent="0">
              <a:buNone/>
            </a:pPr>
            <a:endParaRPr lang="en-US" dirty="0">
              <a:solidFill>
                <a:srgbClr val="000000"/>
              </a:solidFill>
              <a:effectLst/>
              <a:latin typeface="Arial" panose="020B0604020202020204" pitchFamily="34" charset="0"/>
            </a:endParaRP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46846422-6342-060C-0CFA-2783D11795A9}"/>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EBAA79FE-B688-6767-5D2C-C6B9563E16DA}"/>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0D8634A9-2D2B-8004-2340-55B8DE7BB6D9}"/>
              </a:ext>
            </a:extLst>
          </p:cNvPr>
          <p:cNvSpPr>
            <a:spLocks noGrp="1"/>
          </p:cNvSpPr>
          <p:nvPr>
            <p:ph idx="10"/>
          </p:nvPr>
        </p:nvSpPr>
        <p:spPr/>
        <p:txBody>
          <a:bodyPr/>
          <a:lstStyle/>
          <a:p>
            <a:r>
              <a:rPr lang="en-US" sz="4800" dirty="0"/>
              <a:t>Conclusion – Next Steps</a:t>
            </a:r>
            <a:endParaRPr lang="en-US" sz="4000" dirty="0"/>
          </a:p>
        </p:txBody>
      </p:sp>
    </p:spTree>
    <p:extLst>
      <p:ext uri="{BB962C8B-B14F-4D97-AF65-F5344CB8AC3E}">
        <p14:creationId xmlns:p14="http://schemas.microsoft.com/office/powerpoint/2010/main" val="529218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in a blue shirt&#10;&#10;Description automatically generated">
            <a:extLst>
              <a:ext uri="{FF2B5EF4-FFF2-40B4-BE49-F238E27FC236}">
                <a16:creationId xmlns:a16="http://schemas.microsoft.com/office/drawing/2014/main" id="{D4DDDB25-7917-DBD0-3C09-E781A99F62C5}"/>
              </a:ext>
            </a:extLst>
          </p:cNvPr>
          <p:cNvPicPr>
            <a:picLocks noGrp="1" noChangeAspect="1"/>
          </p:cNvPicPr>
          <p:nvPr>
            <p:ph type="pic" sz="quarter" idx="12"/>
          </p:nvPr>
        </p:nvPicPr>
        <p:blipFill>
          <a:blip r:embed="rId2"/>
          <a:srcRect t="3823" b="3823"/>
          <a:stretch>
            <a:fillRect/>
          </a:stretch>
        </p:blipFill>
        <p:spPr/>
      </p:pic>
    </p:spTree>
    <p:extLst>
      <p:ext uri="{BB962C8B-B14F-4D97-AF65-F5344CB8AC3E}">
        <p14:creationId xmlns:p14="http://schemas.microsoft.com/office/powerpoint/2010/main" val="318267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B34E-9167-8BB9-AEC8-DD560E56C27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C1F7E63-8AC6-5D5B-AE1B-6D08499BC858}"/>
              </a:ext>
            </a:extLst>
          </p:cNvPr>
          <p:cNvSpPr>
            <a:spLocks noGrp="1"/>
          </p:cNvSpPr>
          <p:nvPr>
            <p:ph idx="1"/>
          </p:nvPr>
        </p:nvSpPr>
        <p:spPr>
          <a:xfrm>
            <a:off x="830561" y="1443336"/>
            <a:ext cx="10515600" cy="4351338"/>
          </a:xfrm>
        </p:spPr>
        <p:txBody>
          <a:bodyPr>
            <a:normAutofit/>
          </a:bodyPr>
          <a:lstStyle/>
          <a:p>
            <a:pPr marL="0" indent="0">
              <a:buNone/>
            </a:pPr>
            <a:r>
              <a:rPr lang="en-US" dirty="0"/>
              <a:t>I have had the opportunity to meet Steven J. Spear recently and gained some valuable insight about Wiring the Winning Organization</a:t>
            </a:r>
          </a:p>
          <a:p>
            <a:pPr marL="0" indent="0">
              <a:buNone/>
            </a:pPr>
            <a:r>
              <a:rPr lang="en-US" dirty="0"/>
              <a:t>Senior lecturer at MIT Sloan.</a:t>
            </a:r>
          </a:p>
          <a:p>
            <a:pPr marL="457200" lvl="1" indent="0">
              <a:buNone/>
            </a:pPr>
            <a:r>
              <a:rPr lang="en-US" dirty="0">
                <a:hlinkClick r:id="rId2"/>
              </a:rPr>
              <a:t>https://mitsloan.mit.edu/faculty/directory/steven-spear</a:t>
            </a:r>
            <a:endParaRPr lang="en-US" dirty="0"/>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F4239AC4-9643-BADE-D411-1711BF69B4C9}"/>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AC90388A-F6CF-6E67-92B7-F99FC65BA2D4}"/>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3E4C8EB6-20CC-1640-6B06-6A824F6C4AF1}"/>
              </a:ext>
            </a:extLst>
          </p:cNvPr>
          <p:cNvSpPr>
            <a:spLocks noGrp="1"/>
          </p:cNvSpPr>
          <p:nvPr>
            <p:ph idx="10"/>
          </p:nvPr>
        </p:nvSpPr>
        <p:spPr/>
        <p:txBody>
          <a:bodyPr/>
          <a:lstStyle/>
          <a:p>
            <a:r>
              <a:rPr lang="en-US" sz="5400" dirty="0"/>
              <a:t>Authors: Steven J. Spear</a:t>
            </a:r>
          </a:p>
        </p:txBody>
      </p:sp>
    </p:spTree>
    <p:extLst>
      <p:ext uri="{BB962C8B-B14F-4D97-AF65-F5344CB8AC3E}">
        <p14:creationId xmlns:p14="http://schemas.microsoft.com/office/powerpoint/2010/main" val="2913645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8BAF6-059E-8C14-3091-B0A486B534B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41B591F-DEC4-672D-8CDF-4F4548EEE3CB}"/>
              </a:ext>
            </a:extLst>
          </p:cNvPr>
          <p:cNvSpPr>
            <a:spLocks noGrp="1"/>
          </p:cNvSpPr>
          <p:nvPr>
            <p:ph sz="quarter" idx="11"/>
          </p:nvPr>
        </p:nvSpPr>
        <p:spPr/>
        <p:txBody>
          <a:bodyPr/>
          <a:lstStyle/>
          <a:p>
            <a:r>
              <a:rPr lang="en-US" dirty="0"/>
              <a:t>Ron Wilson</a:t>
            </a:r>
          </a:p>
          <a:p>
            <a:endParaRPr lang="en-US" dirty="0"/>
          </a:p>
        </p:txBody>
      </p:sp>
      <p:sp>
        <p:nvSpPr>
          <p:cNvPr id="5" name="Content Placeholder 4">
            <a:extLst>
              <a:ext uri="{FF2B5EF4-FFF2-40B4-BE49-F238E27FC236}">
                <a16:creationId xmlns:a16="http://schemas.microsoft.com/office/drawing/2014/main" id="{A76494C4-CDFB-57AC-67E0-B91031E056C4}"/>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pic>
        <p:nvPicPr>
          <p:cNvPr id="15" name="Content Placeholder 14" descr="A book cover with light bulbs&#10;&#10;Description automatically generated">
            <a:extLst>
              <a:ext uri="{FF2B5EF4-FFF2-40B4-BE49-F238E27FC236}">
                <a16:creationId xmlns:a16="http://schemas.microsoft.com/office/drawing/2014/main" id="{C3AAB8C5-F9C4-0DFC-5CA8-F36FA42DFFEE}"/>
              </a:ext>
            </a:extLst>
          </p:cNvPr>
          <p:cNvPicPr>
            <a:picLocks noGrp="1" noChangeAspect="1"/>
          </p:cNvPicPr>
          <p:nvPr>
            <p:ph idx="4294967295"/>
          </p:nvPr>
        </p:nvPicPr>
        <p:blipFill>
          <a:blip r:embed="rId2"/>
          <a:stretch>
            <a:fillRect/>
          </a:stretch>
        </p:blipFill>
        <p:spPr>
          <a:xfrm>
            <a:off x="4278117" y="1398588"/>
            <a:ext cx="2902341" cy="4351337"/>
          </a:xfrm>
        </p:spPr>
      </p:pic>
      <p:sp>
        <p:nvSpPr>
          <p:cNvPr id="13" name="Content Placeholder 12">
            <a:extLst>
              <a:ext uri="{FF2B5EF4-FFF2-40B4-BE49-F238E27FC236}">
                <a16:creationId xmlns:a16="http://schemas.microsoft.com/office/drawing/2014/main" id="{DFC8BAD2-C465-BB99-8F1E-B1FB09EF76A7}"/>
              </a:ext>
            </a:extLst>
          </p:cNvPr>
          <p:cNvSpPr>
            <a:spLocks noGrp="1"/>
          </p:cNvSpPr>
          <p:nvPr>
            <p:ph sz="quarter" idx="10"/>
          </p:nvPr>
        </p:nvSpPr>
        <p:spPr/>
        <p:txBody>
          <a:bodyPr/>
          <a:lstStyle/>
          <a:p>
            <a:r>
              <a:rPr lang="en-US" dirty="0"/>
              <a:t>INTRODUCTION</a:t>
            </a:r>
          </a:p>
        </p:txBody>
      </p:sp>
    </p:spTree>
    <p:extLst>
      <p:ext uri="{BB962C8B-B14F-4D97-AF65-F5344CB8AC3E}">
        <p14:creationId xmlns:p14="http://schemas.microsoft.com/office/powerpoint/2010/main" val="94752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C86F1-D3B6-BF33-85C8-E7B827CE55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A8D11E8-81F8-67BD-1924-E4F0C8F4DF33}"/>
              </a:ext>
            </a:extLst>
          </p:cNvPr>
          <p:cNvSpPr>
            <a:spLocks noGrp="1"/>
          </p:cNvSpPr>
          <p:nvPr>
            <p:ph idx="1"/>
          </p:nvPr>
        </p:nvSpPr>
        <p:spPr>
          <a:xfrm>
            <a:off x="830561" y="1443336"/>
            <a:ext cx="10515600" cy="4351338"/>
          </a:xfrm>
        </p:spPr>
        <p:txBody>
          <a:bodyPr>
            <a:normAutofit/>
          </a:bodyPr>
          <a:lstStyle/>
          <a:p>
            <a:pPr>
              <a:buFont typeface="Wingdings" pitchFamily="2" charset="2"/>
              <a:buChar char="Ø"/>
            </a:pPr>
            <a:r>
              <a:rPr lang="en-US" dirty="0"/>
              <a:t>Today we will discuss several principles related to Organizational Transformation.</a:t>
            </a:r>
          </a:p>
          <a:p>
            <a:pPr>
              <a:buFont typeface="Wingdings" pitchFamily="2" charset="2"/>
              <a:buChar char="Ø"/>
            </a:pPr>
            <a:r>
              <a:rPr lang="en-US" dirty="0"/>
              <a:t>These principles come from the “Wiring the Winning Organization” book.</a:t>
            </a:r>
          </a:p>
          <a:p>
            <a:pPr>
              <a:buFont typeface="Wingdings" pitchFamily="2" charset="2"/>
              <a:buChar char="Ø"/>
            </a:pPr>
            <a:r>
              <a:rPr lang="en-US" dirty="0"/>
              <a:t>We will review a Case Study and learn how practical examples demonstrate these principles.</a:t>
            </a:r>
          </a:p>
          <a:p>
            <a:pPr>
              <a:buFont typeface="Wingdings" pitchFamily="2" charset="2"/>
              <a:buChar char="Ø"/>
            </a:pPr>
            <a:r>
              <a:rPr lang="en-US" dirty="0"/>
              <a:t>At the end of this presentation, you will have a greater understanding of these principles and be equipped to lead your organization in Organizational Transformation.</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D0ECE67A-063D-BC79-010F-7DFAAC98E596}"/>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07BB47D0-030C-AC0E-AF1F-20443A0A12C0}"/>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48212195-0F55-1E8B-CBBE-78C292D1BF2F}"/>
              </a:ext>
            </a:extLst>
          </p:cNvPr>
          <p:cNvSpPr>
            <a:spLocks noGrp="1"/>
          </p:cNvSpPr>
          <p:nvPr>
            <p:ph idx="10"/>
          </p:nvPr>
        </p:nvSpPr>
        <p:spPr/>
        <p:txBody>
          <a:bodyPr/>
          <a:lstStyle/>
          <a:p>
            <a:r>
              <a:rPr lang="en-US" sz="4800" dirty="0"/>
              <a:t>Organizational Transformation</a:t>
            </a:r>
          </a:p>
        </p:txBody>
      </p:sp>
    </p:spTree>
    <p:extLst>
      <p:ext uri="{BB962C8B-B14F-4D97-AF65-F5344CB8AC3E}">
        <p14:creationId xmlns:p14="http://schemas.microsoft.com/office/powerpoint/2010/main" val="76570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DF522-7FAE-BC54-A131-37128C95EBB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9321C4D-2B92-E302-C509-097A44169725}"/>
              </a:ext>
            </a:extLst>
          </p:cNvPr>
          <p:cNvSpPr>
            <a:spLocks noGrp="1"/>
          </p:cNvSpPr>
          <p:nvPr>
            <p:ph idx="1"/>
          </p:nvPr>
        </p:nvSpPr>
        <p:spPr>
          <a:xfrm>
            <a:off x="830561" y="1443336"/>
            <a:ext cx="10515600" cy="4351338"/>
          </a:xfrm>
        </p:spPr>
        <p:txBody>
          <a:bodyPr>
            <a:normAutofit/>
          </a:bodyPr>
          <a:lstStyle/>
          <a:p>
            <a:pPr>
              <a:buFont typeface="Wingdings" panose="05000000000000000000" pitchFamily="2" charset="2"/>
              <a:buChar char="Ø"/>
            </a:pPr>
            <a:r>
              <a:rPr lang="en-US" dirty="0"/>
              <a:t>Change is needed to make the organization more effective.</a:t>
            </a:r>
          </a:p>
          <a:p>
            <a:pPr>
              <a:buFont typeface="Wingdings" panose="05000000000000000000" pitchFamily="2" charset="2"/>
              <a:buChar char="Ø"/>
            </a:pPr>
            <a:r>
              <a:rPr lang="en-US" dirty="0"/>
              <a:t>Changes can be small such as modifying an existing process.</a:t>
            </a:r>
          </a:p>
          <a:p>
            <a:pPr>
              <a:buFont typeface="Wingdings" panose="05000000000000000000" pitchFamily="2" charset="2"/>
              <a:buChar char="Ø"/>
            </a:pPr>
            <a:r>
              <a:rPr lang="en-US" dirty="0"/>
              <a:t>Changes can be large such as moving from Waterfall to Agile.</a:t>
            </a:r>
          </a:p>
          <a:p>
            <a:pPr>
              <a:buFont typeface="Wingdings" panose="05000000000000000000" pitchFamily="2" charset="2"/>
              <a:buChar char="Ø"/>
            </a:pPr>
            <a:r>
              <a:rPr lang="en-US" dirty="0"/>
              <a:t>Processes might be established but aren’t being followed so this also requires an organizational change to follow those processes.</a:t>
            </a:r>
          </a:p>
          <a:p>
            <a:pPr>
              <a:buFont typeface="Wingdings" panose="05000000000000000000" pitchFamily="2" charset="2"/>
              <a:buChar char="Ø"/>
            </a:pPr>
            <a:r>
              <a:rPr lang="en-US" dirty="0"/>
              <a:t>Without change, the organization will become stagnant and will struggle to remain relevant and be unable to keep up with competition.</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AA905A63-8527-6090-4741-E297B6B62DFC}"/>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28682D7A-4963-A525-B145-F75A9F2D2E4A}"/>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1BE52285-41E5-37C0-33C0-E37074CBA049}"/>
              </a:ext>
            </a:extLst>
          </p:cNvPr>
          <p:cNvSpPr>
            <a:spLocks noGrp="1"/>
          </p:cNvSpPr>
          <p:nvPr>
            <p:ph idx="10"/>
          </p:nvPr>
        </p:nvSpPr>
        <p:spPr/>
        <p:txBody>
          <a:bodyPr/>
          <a:lstStyle/>
          <a:p>
            <a:r>
              <a:rPr lang="en-US" sz="4800" dirty="0"/>
              <a:t>Why is Change Necessary?</a:t>
            </a:r>
          </a:p>
        </p:txBody>
      </p:sp>
    </p:spTree>
    <p:extLst>
      <p:ext uri="{BB962C8B-B14F-4D97-AF65-F5344CB8AC3E}">
        <p14:creationId xmlns:p14="http://schemas.microsoft.com/office/powerpoint/2010/main" val="110621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7BDB8-740B-AA54-10DF-1C996B6681D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52E9D1-F394-EC93-E287-FDA78C96F421}"/>
              </a:ext>
            </a:extLst>
          </p:cNvPr>
          <p:cNvSpPr>
            <a:spLocks noGrp="1"/>
          </p:cNvSpPr>
          <p:nvPr>
            <p:ph idx="1"/>
          </p:nvPr>
        </p:nvSpPr>
        <p:spPr>
          <a:xfrm>
            <a:off x="830561" y="1819448"/>
            <a:ext cx="10515600" cy="4351338"/>
          </a:xfrm>
        </p:spPr>
        <p:txBody>
          <a:bodyPr>
            <a:normAutofit/>
          </a:bodyPr>
          <a:lstStyle/>
          <a:p>
            <a:pPr>
              <a:buFont typeface="Wingdings" panose="05000000000000000000" pitchFamily="2" charset="2"/>
              <a:buChar char="Ø"/>
            </a:pPr>
            <a:r>
              <a:rPr lang="en-US" dirty="0"/>
              <a:t>Organizational Transformation requires leaders who are change agents and help influence change.</a:t>
            </a:r>
          </a:p>
          <a:p>
            <a:pPr>
              <a:buFont typeface="Wingdings" panose="05000000000000000000" pitchFamily="2" charset="2"/>
              <a:buChar char="Ø"/>
            </a:pPr>
            <a:r>
              <a:rPr lang="en-US" dirty="0"/>
              <a:t>Organizational Transformation requires leaders at all levels of the organization.</a:t>
            </a:r>
          </a:p>
          <a:p>
            <a:pPr>
              <a:buFont typeface="Wingdings" panose="05000000000000000000" pitchFamily="2" charset="2"/>
              <a:buChar char="Ø"/>
            </a:pPr>
            <a:r>
              <a:rPr lang="en-US" dirty="0"/>
              <a:t>Everyone can be a Leader; it doesn’t require a formal title.</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FB627464-3B3D-F91B-CBEB-30F07E23A8AD}"/>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DDAE5184-4EDB-2827-CA70-8037EA204DA8}"/>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CFB0BF54-56A5-5904-68B0-79421EC60292}"/>
              </a:ext>
            </a:extLst>
          </p:cNvPr>
          <p:cNvSpPr>
            <a:spLocks noGrp="1"/>
          </p:cNvSpPr>
          <p:nvPr>
            <p:ph idx="10"/>
          </p:nvPr>
        </p:nvSpPr>
        <p:spPr/>
        <p:txBody>
          <a:bodyPr/>
          <a:lstStyle/>
          <a:p>
            <a:r>
              <a:rPr lang="en-US" sz="4800" dirty="0"/>
              <a:t>Leadership and Organizational Transformation</a:t>
            </a:r>
          </a:p>
        </p:txBody>
      </p:sp>
    </p:spTree>
    <p:extLst>
      <p:ext uri="{BB962C8B-B14F-4D97-AF65-F5344CB8AC3E}">
        <p14:creationId xmlns:p14="http://schemas.microsoft.com/office/powerpoint/2010/main" val="203471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52301-D7F5-C854-AC79-5C7E22B94ED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AD83943-E456-6D40-C026-E26A60B1AB45}"/>
              </a:ext>
            </a:extLst>
          </p:cNvPr>
          <p:cNvSpPr>
            <a:spLocks noGrp="1"/>
          </p:cNvSpPr>
          <p:nvPr>
            <p:ph idx="1"/>
          </p:nvPr>
        </p:nvSpPr>
        <p:spPr>
          <a:xfrm>
            <a:off x="830561" y="1819448"/>
            <a:ext cx="10515600" cy="4351338"/>
          </a:xfrm>
        </p:spPr>
        <p:txBody>
          <a:bodyPr>
            <a:normAutofit/>
          </a:bodyPr>
          <a:lstStyle/>
          <a:p>
            <a:pPr>
              <a:buFont typeface="Wingdings" panose="05000000000000000000" pitchFamily="2" charset="2"/>
              <a:buChar char="Ø"/>
            </a:pPr>
            <a:r>
              <a:rPr lang="en-US" dirty="0"/>
              <a:t>Toyota: Significantly increased quality and reduced the amount of time required to build a car</a:t>
            </a:r>
          </a:p>
          <a:p>
            <a:pPr>
              <a:buFont typeface="Wingdings" panose="05000000000000000000" pitchFamily="2" charset="2"/>
              <a:buChar char="Ø"/>
            </a:pPr>
            <a:r>
              <a:rPr lang="en-US" dirty="0"/>
              <a:t>Apple: Created the iPhone and resigned the way phones were used</a:t>
            </a:r>
          </a:p>
          <a:p>
            <a:pPr>
              <a:buFont typeface="Wingdings" panose="05000000000000000000" pitchFamily="2" charset="2"/>
              <a:buChar char="Ø"/>
            </a:pPr>
            <a:r>
              <a:rPr lang="en-US" dirty="0"/>
              <a:t>Amazon: Changed the way software was deployed.  Went from dozens of deployments per year to 136k deployments per day.</a:t>
            </a:r>
          </a:p>
          <a:p>
            <a:pPr marL="0" indent="0">
              <a:buNone/>
            </a:pPr>
            <a:endParaRPr lang="en-US" dirty="0"/>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24182DF5-0517-22BF-6F1B-01A03CD39B99}"/>
              </a:ext>
            </a:extLst>
          </p:cNvPr>
          <p:cNvSpPr>
            <a:spLocks noGrp="1"/>
          </p:cNvSpPr>
          <p:nvPr>
            <p:ph sz="quarter" idx="11"/>
          </p:nvPr>
        </p:nvSpPr>
        <p:spPr/>
        <p:txBody>
          <a:bodyPr/>
          <a:lstStyle/>
          <a:p>
            <a:r>
              <a:rPr lang="en-US" dirty="0"/>
              <a:t>Ron Wilson</a:t>
            </a:r>
          </a:p>
        </p:txBody>
      </p:sp>
      <p:sp>
        <p:nvSpPr>
          <p:cNvPr id="11" name="Content Placeholder 10">
            <a:extLst>
              <a:ext uri="{FF2B5EF4-FFF2-40B4-BE49-F238E27FC236}">
                <a16:creationId xmlns:a16="http://schemas.microsoft.com/office/drawing/2014/main" id="{943D6679-3106-91A1-C520-EAA9EEF9E96E}"/>
              </a:ext>
            </a:extLst>
          </p:cNvPr>
          <p:cNvSpPr>
            <a:spLocks noGrp="1"/>
          </p:cNvSpPr>
          <p:nvPr>
            <p:ph sz="quarter" idx="12"/>
          </p:nvPr>
        </p:nvSpPr>
        <p:spPr/>
        <p:txBody>
          <a:bodyPr/>
          <a:lstStyle/>
          <a:p>
            <a:r>
              <a:rPr lang="en-US" sz="1200" dirty="0"/>
              <a:t>Leveraging Wiring the Winning Organization for Organizational Transformation</a:t>
            </a:r>
          </a:p>
          <a:p>
            <a:endParaRPr lang="en-US" dirty="0"/>
          </a:p>
        </p:txBody>
      </p:sp>
      <p:sp>
        <p:nvSpPr>
          <p:cNvPr id="9" name="Content Placeholder 8">
            <a:extLst>
              <a:ext uri="{FF2B5EF4-FFF2-40B4-BE49-F238E27FC236}">
                <a16:creationId xmlns:a16="http://schemas.microsoft.com/office/drawing/2014/main" id="{8174025F-7F16-8D36-18D6-0B4866E22CCB}"/>
              </a:ext>
            </a:extLst>
          </p:cNvPr>
          <p:cNvSpPr>
            <a:spLocks noGrp="1"/>
          </p:cNvSpPr>
          <p:nvPr>
            <p:ph idx="10"/>
          </p:nvPr>
        </p:nvSpPr>
        <p:spPr/>
        <p:txBody>
          <a:bodyPr/>
          <a:lstStyle/>
          <a:p>
            <a:r>
              <a:rPr lang="en-US" sz="4800" dirty="0"/>
              <a:t>Organizational Transformation-Examples</a:t>
            </a:r>
          </a:p>
        </p:txBody>
      </p:sp>
    </p:spTree>
    <p:extLst>
      <p:ext uri="{BB962C8B-B14F-4D97-AF65-F5344CB8AC3E}">
        <p14:creationId xmlns:p14="http://schemas.microsoft.com/office/powerpoint/2010/main" val="649579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b="1" dirty="0" smtClean="0">
            <a:solidFill>
              <a:schemeClr val="bg1"/>
            </a:solidFill>
            <a:latin typeface="Montserrat"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9890</TotalTime>
  <Words>2201</Words>
  <Application>Microsoft Macintosh PowerPoint</Application>
  <PresentationFormat>Widescreen</PresentationFormat>
  <Paragraphs>269</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Aptos</vt:lpstr>
      <vt:lpstr>Arial</vt:lpstr>
      <vt:lpstr>Calibri</vt:lpstr>
      <vt:lpstr>Calibri Light</vt:lpstr>
      <vt:lpstr>GT America</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Bateman</dc:creator>
  <cp:lastModifiedBy>Ron Wilson</cp:lastModifiedBy>
  <cp:revision>23</cp:revision>
  <dcterms:created xsi:type="dcterms:W3CDTF">2022-01-24T13:06:12Z</dcterms:created>
  <dcterms:modified xsi:type="dcterms:W3CDTF">2024-10-13T14:30:26Z</dcterms:modified>
</cp:coreProperties>
</file>